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71" r:id="rId4"/>
    <p:sldId id="272" r:id="rId5"/>
    <p:sldId id="281" r:id="rId6"/>
    <p:sldId id="282" r:id="rId7"/>
    <p:sldId id="267" r:id="rId8"/>
    <p:sldId id="275" r:id="rId9"/>
    <p:sldId id="276" r:id="rId10"/>
    <p:sldId id="277" r:id="rId11"/>
    <p:sldId id="278" r:id="rId12"/>
    <p:sldId id="285" r:id="rId13"/>
    <p:sldId id="288" r:id="rId14"/>
    <p:sldId id="268" r:id="rId15"/>
    <p:sldId id="289" r:id="rId16"/>
    <p:sldId id="269" r:id="rId17"/>
    <p:sldId id="270" r:id="rId18"/>
    <p:sldId id="280" r:id="rId19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39" autoAdjust="0"/>
  </p:normalViewPr>
  <p:slideViewPr>
    <p:cSldViewPr>
      <p:cViewPr>
        <p:scale>
          <a:sx n="51" d="100"/>
          <a:sy n="51" d="100"/>
        </p:scale>
        <p:origin x="-1812" y="-31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6CA25-B060-4533-B389-1199D57403EF}" type="datetimeFigureOut">
              <a:rPr lang="sl-SI" smtClean="0"/>
              <a:pPr/>
              <a:t>27.9.2013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4A47F-7D6F-4DBB-9C36-3801E9092D9B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xmlns="" val="1664859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F64DC1F-AD2B-4890-AFC3-9A9689217DAA}" type="datetimeFigureOut">
              <a:rPr lang="sl-SI"/>
              <a:pPr>
                <a:defRPr/>
              </a:pPr>
              <a:t>27.9.2013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l-SI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347ABF-E4BF-40E7-B514-2C2F982AB97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xmlns="" val="34572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D325EC-F170-424A-B073-9170AE0426AE}" type="slidenum">
              <a:rPr lang="sl-SI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b="0" dirty="0" smtClean="0">
              <a:solidFill>
                <a:srgbClr val="FF0000"/>
              </a:solidFill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7E34B5-A09C-48CF-A69D-6778290C15FD}" type="slidenum">
              <a:rPr lang="sl-SI"/>
              <a:pPr/>
              <a:t>16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l-SI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A93ED4-E851-4CC3-B9E5-9F8A7C5DC7B3}" type="slidenum">
              <a:rPr lang="sl-SI"/>
              <a:pPr/>
              <a:t>3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3C6A48-2083-4270-BA36-5E8E5DA584DA}" type="slidenum">
              <a:rPr lang="sl-SI"/>
              <a:pPr/>
              <a:t>6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76EF8C-EDA3-42B3-8E91-3312A6384054}" type="slidenum">
              <a:rPr lang="sl-SI"/>
              <a:pPr/>
              <a:t>7</a:t>
            </a:fld>
            <a:endParaRPr lang="sl-S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A37069-DE85-470B-B86F-42A07B4EAF26}" type="slidenum">
              <a:rPr lang="sl-SI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F6A3CE-36EE-465C-993F-20D29E85353A}" type="slidenum">
              <a:rPr lang="sl-SI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1B01D4-D31F-4002-9C2F-712CA6848CD3}" type="slidenum">
              <a:rPr lang="sl-SI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9AFAD1-FC1F-4CBE-A76C-06EA56A026C8}" type="slidenum">
              <a:rPr lang="sl-SI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l-SI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162C1D-9D2A-4474-8855-C286892DA2D1}" type="slidenum">
              <a:rPr lang="sl-SI"/>
              <a:pPr/>
              <a:t>15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0.png"/><Relationship Id="rId7" Type="http://schemas.openxmlformats.org/officeDocument/2006/relationships/image" Target="../media/image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.png"/><Relationship Id="rId7" Type="http://schemas.openxmlformats.org/officeDocument/2006/relationships/image" Target="../media/image4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gif"/><Relationship Id="rId11" Type="http://schemas.openxmlformats.org/officeDocument/2006/relationships/image" Target="../media/image5.png"/><Relationship Id="rId5" Type="http://schemas.openxmlformats.org/officeDocument/2006/relationships/image" Target="../media/image9.gif"/><Relationship Id="rId10" Type="http://schemas.openxmlformats.org/officeDocument/2006/relationships/image" Target="../media/image2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/>
          </p:cNvSpPr>
          <p:nvPr/>
        </p:nvSpPr>
        <p:spPr bwMode="auto">
          <a:xfrm>
            <a:off x="3046016" y="8265532"/>
            <a:ext cx="9505056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CONNET GmbH</a:t>
            </a:r>
          </a:p>
          <a:p>
            <a:pPr algn="r"/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mr.Bojan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 Crnologar,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mrs.Mateja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 Sajovic,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mr.Jure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Articek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ea typeface="Gill Sans" charset="0"/>
              <a:cs typeface="Gill Sans" charset="0"/>
            </a:endParaRPr>
          </a:p>
        </p:txBody>
      </p:sp>
      <p:pic>
        <p:nvPicPr>
          <p:cNvPr id="13315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719" y="340296"/>
            <a:ext cx="458296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1029792" y="2699717"/>
            <a:ext cx="111115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Network </a:t>
            </a:r>
            <a:r>
              <a:rPr lang="sl-SI" b="1" dirty="0" smtClean="0"/>
              <a:t> </a:t>
            </a:r>
            <a:r>
              <a:rPr lang="en-US" b="1" dirty="0" smtClean="0"/>
              <a:t>Identity </a:t>
            </a:r>
            <a:r>
              <a:rPr lang="sl-SI" b="1" dirty="0" smtClean="0"/>
              <a:t> </a:t>
            </a:r>
            <a:r>
              <a:rPr lang="en-US" b="1" dirty="0" smtClean="0"/>
              <a:t>and </a:t>
            </a:r>
            <a:r>
              <a:rPr lang="sl-SI" b="1" dirty="0" smtClean="0"/>
              <a:t> </a:t>
            </a:r>
            <a:r>
              <a:rPr lang="en-US" b="1" dirty="0" smtClean="0"/>
              <a:t>Control</a:t>
            </a:r>
          </a:p>
          <a:p>
            <a:r>
              <a:rPr lang="en-US" b="1" dirty="0" smtClean="0"/>
              <a:t>for </a:t>
            </a:r>
            <a:r>
              <a:rPr lang="sl-SI" b="1" dirty="0" smtClean="0"/>
              <a:t> </a:t>
            </a:r>
            <a:r>
              <a:rPr lang="en-US" b="1" dirty="0" smtClean="0"/>
              <a:t>INDIA  e-Governance</a:t>
            </a:r>
            <a:endParaRPr lang="en-US" b="1" dirty="0"/>
          </a:p>
        </p:txBody>
      </p:sp>
      <p:pic>
        <p:nvPicPr>
          <p:cNvPr id="7" name="Picture 6" descr="Zastav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6136" y="4732783"/>
            <a:ext cx="3144628" cy="2088508"/>
          </a:xfrm>
          <a:prstGeom prst="rect">
            <a:avLst/>
          </a:prstGeom>
        </p:spPr>
      </p:pic>
      <p:pic>
        <p:nvPicPr>
          <p:cNvPr id="11" name="Picture 10" descr="Gr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86576" y="4732784"/>
            <a:ext cx="1283843" cy="2160240"/>
          </a:xfrm>
          <a:prstGeom prst="rect">
            <a:avLst/>
          </a:prstGeom>
        </p:spPr>
      </p:pic>
      <p:pic>
        <p:nvPicPr>
          <p:cNvPr id="12" name="Picture 11" descr="ICPE logo 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77874" y="424982"/>
            <a:ext cx="2913091" cy="13427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1719" y="8722316"/>
            <a:ext cx="3600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sl-SI" sz="1800" dirty="0">
                <a:solidFill>
                  <a:schemeClr val="tx1">
                    <a:lumMod val="85000"/>
                    <a:lumOff val="15000"/>
                  </a:schemeClr>
                </a:solidFill>
                <a:ea typeface="Gill Sans" charset="0"/>
                <a:cs typeface="Gill Sans" charset="0"/>
              </a:rPr>
              <a:t>Ljubljana, 27th of Sept, 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1959" y="772343"/>
            <a:ext cx="8424937" cy="792089"/>
          </a:xfrm>
        </p:spPr>
        <p:txBody>
          <a:bodyPr/>
          <a:lstStyle/>
          <a:p>
            <a:pPr>
              <a:defRPr/>
            </a:pPr>
            <a:r>
              <a:rPr lang="sl-SI" sz="4000" kern="1200" dirty="0" smtClean="0"/>
              <a:t>Joining t</a:t>
            </a:r>
            <a:r>
              <a:rPr lang="en-US" sz="4000" kern="1200" dirty="0" smtClean="0"/>
              <a:t>he </a:t>
            </a:r>
            <a:r>
              <a:rPr lang="en-US" sz="4000" kern="1200" dirty="0"/>
              <a:t>virtual and the real </a:t>
            </a:r>
            <a:r>
              <a:rPr lang="en-US" sz="4000" kern="1200" dirty="0" smtClean="0"/>
              <a:t>world</a:t>
            </a:r>
            <a:r>
              <a:rPr lang="sl-SI" sz="8800" kern="1200" dirty="0"/>
              <a:t/>
            </a:r>
            <a:br>
              <a:rPr lang="sl-SI" sz="8800" kern="1200" dirty="0"/>
            </a:br>
            <a:endParaRPr lang="sl-SI" dirty="0"/>
          </a:p>
        </p:txBody>
      </p:sp>
      <p:pic>
        <p:nvPicPr>
          <p:cNvPr id="22531" name="Picture 3" descr="Akrapovič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6550" y="2068264"/>
            <a:ext cx="10009188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pic>
        <p:nvPicPr>
          <p:cNvPr id="7" name="Picture 6" descr="Seal India 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1512" y="7541096"/>
            <a:ext cx="3877352" cy="1008112"/>
          </a:xfrm>
          <a:prstGeom prst="rect">
            <a:avLst/>
          </a:prstGeom>
        </p:spPr>
      </p:pic>
      <p:pic>
        <p:nvPicPr>
          <p:cNvPr id="9" name="Picture 8" descr="Logo QR 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15599" y="3004592"/>
            <a:ext cx="2862665" cy="13647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3968" y="412304"/>
            <a:ext cx="8424937" cy="792088"/>
          </a:xfrm>
        </p:spPr>
        <p:txBody>
          <a:bodyPr/>
          <a:lstStyle/>
          <a:p>
            <a:r>
              <a:rPr lang="en-US" sz="4000" dirty="0" smtClean="0"/>
              <a:t>INDIA Official Web Sites</a:t>
            </a:r>
            <a:endParaRPr lang="en-US" sz="4000" dirty="0"/>
          </a:p>
        </p:txBody>
      </p:sp>
      <p:pic>
        <p:nvPicPr>
          <p:cNvPr id="4" name="Content Placeholder 3" descr="Web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9712" y="1420416"/>
            <a:ext cx="4581796" cy="4683881"/>
          </a:xfrm>
        </p:spPr>
      </p:pic>
      <p:pic>
        <p:nvPicPr>
          <p:cNvPr id="5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pic>
        <p:nvPicPr>
          <p:cNvPr id="7" name="Content Placeholder 3" descr="Web 2.PNG"/>
          <p:cNvPicPr>
            <a:picLocks noChangeAspect="1"/>
          </p:cNvPicPr>
          <p:nvPr/>
        </p:nvPicPr>
        <p:blipFill>
          <a:blip r:embed="rId5" cstate="print"/>
          <a:srcRect b="44775"/>
          <a:stretch>
            <a:fillRect/>
          </a:stretch>
        </p:blipFill>
        <p:spPr>
          <a:xfrm>
            <a:off x="3046016" y="6532984"/>
            <a:ext cx="9361040" cy="2906503"/>
          </a:xfrm>
          <a:prstGeom prst="rect">
            <a:avLst/>
          </a:prstGeom>
        </p:spPr>
      </p:pic>
      <p:pic>
        <p:nvPicPr>
          <p:cNvPr id="8" name="Content Placeholder 3" descr="Web 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6296" y="1420416"/>
            <a:ext cx="7010469" cy="45365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7984" y="844352"/>
            <a:ext cx="7560841" cy="1459805"/>
          </a:xfrm>
        </p:spPr>
        <p:txBody>
          <a:bodyPr/>
          <a:lstStyle/>
          <a:p>
            <a:r>
              <a:rPr lang="en-US" sz="4000" dirty="0" smtClean="0"/>
              <a:t>Graphic design of seal</a:t>
            </a:r>
            <a:br>
              <a:rPr lang="en-US" sz="4000" dirty="0" smtClean="0"/>
            </a:br>
            <a:r>
              <a:rPr lang="en-US" sz="4000" dirty="0" smtClean="0"/>
              <a:t> is all up to customer</a:t>
            </a:r>
            <a:endParaRPr lang="en-US" sz="4000" dirty="0"/>
          </a:p>
        </p:txBody>
      </p:sp>
      <p:pic>
        <p:nvPicPr>
          <p:cNvPr id="4" name="Content Placeholder 3" descr="Seal India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6325" y="4948808"/>
            <a:ext cx="1610231" cy="1227602"/>
          </a:xfr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Picture 4" descr="Seal India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6496" y="3364632"/>
            <a:ext cx="3688760" cy="95907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Picture 5" descr="Seal India 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4328" y="6965032"/>
            <a:ext cx="5974302" cy="85961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Picture 6" descr="Seal India 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7744" y="7422927"/>
            <a:ext cx="4248472" cy="104525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Picture 7" descr="Seal India 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58524" y="3508648"/>
            <a:ext cx="3067612" cy="92741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9" name="Picture 2" descr="safesigned_pri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CPE logo 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pic>
        <p:nvPicPr>
          <p:cNvPr id="11" name="Picture 5" descr="Podpis pečata 2.PNG"/>
          <p:cNvPicPr>
            <a:picLocks noChangeAspect="1" noChangeArrowheads="1"/>
          </p:cNvPicPr>
          <p:nvPr/>
        </p:nvPicPr>
        <p:blipFill>
          <a:blip r:embed="rId9" cstate="print"/>
          <a:srcRect t="15058"/>
          <a:stretch>
            <a:fillRect/>
          </a:stretch>
        </p:blipFill>
        <p:spPr bwMode="auto">
          <a:xfrm>
            <a:off x="7438504" y="4372744"/>
            <a:ext cx="1584325" cy="40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Podpis pečata 2.PNG"/>
          <p:cNvPicPr>
            <a:picLocks noChangeAspect="1" noChangeArrowheads="1"/>
          </p:cNvPicPr>
          <p:nvPr/>
        </p:nvPicPr>
        <p:blipFill>
          <a:blip r:embed="rId9" cstate="print"/>
          <a:srcRect t="15058"/>
          <a:stretch>
            <a:fillRect/>
          </a:stretch>
        </p:blipFill>
        <p:spPr bwMode="auto">
          <a:xfrm>
            <a:off x="1173808" y="4470599"/>
            <a:ext cx="1584325" cy="40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Podpis pečata 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86176" y="6172944"/>
            <a:ext cx="1584325" cy="47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Podpis pečata 2.PNG"/>
          <p:cNvPicPr>
            <a:picLocks noChangeAspect="1" noChangeArrowheads="1"/>
          </p:cNvPicPr>
          <p:nvPr/>
        </p:nvPicPr>
        <p:blipFill>
          <a:blip r:embed="rId9" cstate="print"/>
          <a:srcRect t="15058"/>
          <a:stretch>
            <a:fillRect/>
          </a:stretch>
        </p:blipFill>
        <p:spPr bwMode="auto">
          <a:xfrm>
            <a:off x="1605707" y="8503047"/>
            <a:ext cx="1584325" cy="40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Podpis pečata 2.PNG"/>
          <p:cNvPicPr>
            <a:picLocks noChangeAspect="1" noChangeArrowheads="1"/>
          </p:cNvPicPr>
          <p:nvPr/>
        </p:nvPicPr>
        <p:blipFill>
          <a:blip r:embed="rId9" cstate="print"/>
          <a:srcRect t="15058"/>
          <a:stretch>
            <a:fillRect/>
          </a:stretch>
        </p:blipFill>
        <p:spPr bwMode="auto">
          <a:xfrm>
            <a:off x="6070203" y="7854975"/>
            <a:ext cx="1584325" cy="40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650875" y="534541"/>
            <a:ext cx="11703050" cy="81386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/>
              <a:t>Advantages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xfrm>
            <a:off x="454025" y="2114153"/>
            <a:ext cx="11703050" cy="67230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600" b="1" kern="1200" dirty="0" smtClean="0"/>
              <a:t>Control over own network on internet</a:t>
            </a:r>
          </a:p>
          <a:p>
            <a:pPr eaLnBrk="1" hangingPunct="1">
              <a:defRPr/>
            </a:pPr>
            <a:r>
              <a:rPr lang="en-US" sz="3600" b="1" kern="1200" dirty="0" smtClean="0"/>
              <a:t>Phishing Protection and Copycat Protection</a:t>
            </a:r>
          </a:p>
          <a:p>
            <a:pPr eaLnBrk="1" hangingPunct="1">
              <a:defRPr/>
            </a:pPr>
            <a:r>
              <a:rPr lang="en-US" sz="3600" b="1" kern="1200" dirty="0" smtClean="0"/>
              <a:t>Content Protection - finding web sites of unauthorized publishers</a:t>
            </a:r>
          </a:p>
          <a:p>
            <a:pPr eaLnBrk="1" hangingPunct="1">
              <a:defRPr/>
            </a:pPr>
            <a:r>
              <a:rPr lang="en-US" sz="3600" b="1" kern="1200" dirty="0" smtClean="0"/>
              <a:t>Pharming - DNS Injection Protection</a:t>
            </a:r>
          </a:p>
          <a:p>
            <a:pPr eaLnBrk="1" hangingPunct="1">
              <a:defRPr/>
            </a:pPr>
            <a:r>
              <a:rPr lang="en-US" sz="3600" b="1" kern="1200" dirty="0" smtClean="0"/>
              <a:t>High/Low Risk Reporting</a:t>
            </a:r>
          </a:p>
          <a:p>
            <a:pPr eaLnBrk="1" hangingPunct="1">
              <a:defRPr/>
            </a:pPr>
            <a:r>
              <a:rPr lang="en-US" sz="3600" b="1" kern="1200" dirty="0" smtClean="0"/>
              <a:t>24/7 Monitoring</a:t>
            </a:r>
            <a:endParaRPr lang="en-US" sz="3600" kern="1200" dirty="0" smtClean="0"/>
          </a:p>
          <a:p>
            <a:pPr marL="317500" indent="0" algn="ctr" eaLnBrk="1" hangingPunct="1">
              <a:buFont typeface="Gill Sans" charset="0"/>
              <a:buNone/>
              <a:defRPr/>
            </a:pPr>
            <a:r>
              <a:rPr lang="en-US" sz="3600" kern="1200" dirty="0" smtClean="0"/>
              <a:t>White label technology offers many ways of customization.</a:t>
            </a:r>
          </a:p>
          <a:p>
            <a:pPr eaLnBrk="1" hangingPunct="1">
              <a:defRPr/>
            </a:pPr>
            <a:endParaRPr lang="sl-SI" sz="3600" kern="1200" dirty="0" smtClean="0"/>
          </a:p>
          <a:p>
            <a:pPr eaLnBrk="1" hangingPunct="1">
              <a:defRPr/>
            </a:pPr>
            <a:endParaRPr lang="sl-SI" sz="3600" b="1" kern="1200" dirty="0"/>
          </a:p>
          <a:p>
            <a:pPr eaLnBrk="1" hangingPunct="1">
              <a:defRPr/>
            </a:pPr>
            <a:endParaRPr lang="sl-SI" sz="3600" kern="1200" dirty="0" smtClean="0"/>
          </a:p>
          <a:p>
            <a:pPr eaLnBrk="1" hangingPunct="1">
              <a:defRPr/>
            </a:pPr>
            <a:endParaRPr lang="sl-SI" sz="3600" kern="1200" dirty="0" smtClean="0"/>
          </a:p>
          <a:p>
            <a:pPr eaLnBrk="1" hangingPunct="1">
              <a:defRPr/>
            </a:pPr>
            <a:endParaRPr lang="sl-SI" sz="3600" b="1" kern="1200" dirty="0" smtClean="0"/>
          </a:p>
          <a:p>
            <a:pPr eaLnBrk="1" hangingPunct="1">
              <a:defRPr/>
            </a:pPr>
            <a:endParaRPr lang="sl-SI" dirty="0" smtClean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4008" y="844352"/>
            <a:ext cx="7056785" cy="811732"/>
          </a:xfrm>
        </p:spPr>
        <p:txBody>
          <a:bodyPr/>
          <a:lstStyle/>
          <a:p>
            <a:r>
              <a:rPr lang="en-US" sz="4000" dirty="0" smtClean="0"/>
              <a:t>Product 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Different types of products solve different problems</a:t>
            </a:r>
            <a:endParaRPr lang="en-US" sz="2800" dirty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pic>
        <p:nvPicPr>
          <p:cNvPr id="6" name="Picture 5" descr="logo Premium.png"/>
          <p:cNvPicPr/>
          <p:nvPr/>
        </p:nvPicPr>
        <p:blipFill>
          <a:blip r:embed="rId4" cstate="print"/>
          <a:srcRect b="30387"/>
          <a:stretch>
            <a:fillRect/>
          </a:stretch>
        </p:blipFill>
        <p:spPr>
          <a:xfrm>
            <a:off x="957784" y="4588768"/>
            <a:ext cx="2880320" cy="864096"/>
          </a:xfrm>
          <a:prstGeom prst="rect">
            <a:avLst/>
          </a:prstGeom>
        </p:spPr>
      </p:pic>
      <p:pic>
        <p:nvPicPr>
          <p:cNvPr id="7" name="Picture 6" descr="product_secubrand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86576" y="3652664"/>
            <a:ext cx="2880320" cy="576064"/>
          </a:xfrm>
          <a:prstGeom prst="rect">
            <a:avLst/>
          </a:prstGeom>
        </p:spPr>
      </p:pic>
      <p:pic>
        <p:nvPicPr>
          <p:cNvPr id="8" name="Picture 7" descr="product_secuseal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06256" y="5164832"/>
            <a:ext cx="2929483" cy="732656"/>
          </a:xfrm>
          <a:prstGeom prst="rect">
            <a:avLst/>
          </a:prstGeom>
        </p:spPr>
      </p:pic>
      <p:pic>
        <p:nvPicPr>
          <p:cNvPr id="9" name="Picture 8" descr="product secubutton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90432" y="7541096"/>
            <a:ext cx="4968552" cy="1224136"/>
          </a:xfrm>
          <a:prstGeom prst="rect">
            <a:avLst/>
          </a:prstGeom>
        </p:spPr>
      </p:pic>
      <p:pic>
        <p:nvPicPr>
          <p:cNvPr id="10" name="Picture 9" descr="product_iwebid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310712" y="5452864"/>
            <a:ext cx="2448272" cy="792088"/>
          </a:xfrm>
          <a:prstGeom prst="rect">
            <a:avLst/>
          </a:prstGeom>
        </p:spPr>
      </p:pic>
      <p:pic>
        <p:nvPicPr>
          <p:cNvPr id="11" name="Picture 10" descr="product_copyright.png"/>
          <p:cNvPicPr/>
          <p:nvPr/>
        </p:nvPicPr>
        <p:blipFill>
          <a:blip r:embed="rId9" cstate="print"/>
          <a:srcRect r="17817"/>
          <a:stretch>
            <a:fillRect/>
          </a:stretch>
        </p:blipFill>
        <p:spPr>
          <a:xfrm>
            <a:off x="1965896" y="6388968"/>
            <a:ext cx="3148558" cy="755898"/>
          </a:xfrm>
          <a:prstGeom prst="rect">
            <a:avLst/>
          </a:prstGeom>
        </p:spPr>
      </p:pic>
      <p:pic>
        <p:nvPicPr>
          <p:cNvPr id="12" name="Picture 11" descr="Terms conditions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13768" y="8045152"/>
            <a:ext cx="3600400" cy="1080120"/>
          </a:xfrm>
          <a:prstGeom prst="rect">
            <a:avLst/>
          </a:prstGeom>
        </p:spPr>
      </p:pic>
      <p:pic>
        <p:nvPicPr>
          <p:cNvPr id="13" name="Picture 12" descr="product_secucert.pn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270152" y="3436640"/>
            <a:ext cx="2756123" cy="6903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2541959" y="894581"/>
            <a:ext cx="8352929" cy="81386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ea typeface="Gill Sans" charset="0"/>
                <a:cs typeface="Gill Sans" charset="0"/>
              </a:rPr>
              <a:t>Few stories about partners</a:t>
            </a:r>
            <a:endParaRPr lang="en-US" sz="4000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smtClean="0"/>
              <a:t>Excellent SME </a:t>
            </a:r>
            <a:r>
              <a:rPr lang="en-US" dirty="0" smtClean="0"/>
              <a:t>– credit certificate for small and medium companies, 9 EU countries </a:t>
            </a:r>
          </a:p>
          <a:p>
            <a:pPr eaLnBrk="1" hangingPunct="1"/>
            <a:r>
              <a:rPr lang="en-US" b="1" dirty="0" smtClean="0"/>
              <a:t>Two banks</a:t>
            </a:r>
            <a:r>
              <a:rPr lang="en-US" dirty="0" smtClean="0"/>
              <a:t>, in-time anti-pharming alert</a:t>
            </a:r>
          </a:p>
          <a:p>
            <a:pPr eaLnBrk="1" hangingPunct="1"/>
            <a:r>
              <a:rPr lang="en-US" b="1" dirty="0" smtClean="0"/>
              <a:t>If(is)</a:t>
            </a:r>
            <a:r>
              <a:rPr lang="en-US" dirty="0" smtClean="0"/>
              <a:t> – “Institute </a:t>
            </a:r>
            <a:r>
              <a:rPr lang="en-US" dirty="0" err="1" smtClean="0"/>
              <a:t>für</a:t>
            </a:r>
            <a:r>
              <a:rPr lang="en-US" dirty="0" smtClean="0"/>
              <a:t> Internet </a:t>
            </a:r>
            <a:r>
              <a:rPr lang="en-US" dirty="0" err="1" smtClean="0"/>
              <a:t>Sicherheit</a:t>
            </a:r>
            <a:r>
              <a:rPr lang="en-US" dirty="0" smtClean="0"/>
              <a:t>” Germany</a:t>
            </a:r>
          </a:p>
          <a:p>
            <a:pPr eaLnBrk="1" hangingPunct="1"/>
            <a:r>
              <a:rPr lang="en-US" b="1" dirty="0" err="1" smtClean="0"/>
              <a:t>TRUSTe</a:t>
            </a:r>
            <a:r>
              <a:rPr lang="en-US" dirty="0" smtClean="0"/>
              <a:t>, upgrade of existing system</a:t>
            </a:r>
          </a:p>
          <a:p>
            <a:pPr eaLnBrk="1" hangingPunct="1"/>
            <a:r>
              <a:rPr lang="en-US" dirty="0" smtClean="0"/>
              <a:t>Partners in </a:t>
            </a:r>
            <a:r>
              <a:rPr lang="en-US" b="1" dirty="0" smtClean="0"/>
              <a:t>EU TRUST MARK PROGRAM </a:t>
            </a:r>
            <a:r>
              <a:rPr lang="en-US" dirty="0" smtClean="0"/>
              <a:t>in BRUSSELS...</a:t>
            </a:r>
          </a:p>
          <a:p>
            <a:pPr eaLnBrk="1" hangingPunct="1"/>
            <a:endParaRPr lang="sl-SI" dirty="0" smtClean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xfrm>
            <a:off x="2613967" y="988367"/>
            <a:ext cx="8352929" cy="10277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800" dirty="0" smtClean="0"/>
              <a:t>Short summary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 bwMode="auto">
          <a:xfrm>
            <a:off x="650875" y="2644552"/>
            <a:ext cx="11703050" cy="61206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/>
              <a:t>No. of partners, receivers of seals is not limited.                        From 1 to few millions, no problem for software or hardware support</a:t>
            </a:r>
            <a:r>
              <a:rPr lang="sl-SI" sz="2800" dirty="0" smtClean="0"/>
              <a:t>…</a:t>
            </a:r>
            <a:endParaRPr lang="en-US" sz="2800" dirty="0" smtClean="0"/>
          </a:p>
          <a:p>
            <a:r>
              <a:rPr lang="en-US" sz="2800" dirty="0" smtClean="0"/>
              <a:t>Issuing different types of seals. Government official sites, Agricultural sites, Membership, Awards, Tourist agency networks..</a:t>
            </a:r>
          </a:p>
          <a:p>
            <a:r>
              <a:rPr lang="en-US" sz="2800" dirty="0" smtClean="0"/>
              <a:t>Different levels of protection and control. From basic protection against phishing to sophistic protection for banks and on line payment providers…</a:t>
            </a:r>
          </a:p>
          <a:p>
            <a:r>
              <a:rPr lang="en-US" sz="2800" dirty="0" smtClean="0"/>
              <a:t>Easy to use for both side: publisher and user…</a:t>
            </a:r>
          </a:p>
          <a:p>
            <a:endParaRPr lang="en-US" sz="2800" dirty="0" smtClean="0"/>
          </a:p>
          <a:p>
            <a:pPr marL="1698625" indent="-534988">
              <a:buFontTx/>
              <a:buChar char="-"/>
            </a:pPr>
            <a:endParaRPr lang="en-US" dirty="0" smtClean="0"/>
          </a:p>
          <a:p>
            <a:pPr marL="1698625" indent="-534988">
              <a:buFontTx/>
              <a:buChar char="-"/>
            </a:pPr>
            <a:endParaRPr lang="en-US" dirty="0" smtClean="0"/>
          </a:p>
          <a:p>
            <a:pPr marL="1698625" indent="-534988"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sl-SI" dirty="0" smtClean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xfrm>
            <a:off x="2325936" y="1060376"/>
            <a:ext cx="8640960" cy="23762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/>
              <a:t>Thank you for the opportunity</a:t>
            </a:r>
            <a:br>
              <a:rPr lang="en-US" sz="4000" dirty="0" smtClean="0"/>
            </a:br>
            <a:r>
              <a:rPr lang="en-US" sz="4000" dirty="0" smtClean="0"/>
              <a:t>to present you SafeSigned technology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 bwMode="auto">
          <a:xfrm>
            <a:off x="309712" y="4372744"/>
            <a:ext cx="12385376" cy="4608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7500" indent="0">
              <a:buFont typeface="Gill Sans" charset="0"/>
              <a:buNone/>
            </a:pPr>
            <a:r>
              <a:rPr lang="en-US" sz="2800" dirty="0" smtClean="0"/>
              <a:t>Selling and support department, Connet GmbH, Germany</a:t>
            </a:r>
          </a:p>
          <a:p>
            <a:pPr marL="317500" indent="0">
              <a:buFont typeface="Gill Sans" charset="0"/>
              <a:buNone/>
            </a:pPr>
            <a:r>
              <a:rPr lang="en-US" sz="2800" b="1" dirty="0" smtClean="0"/>
              <a:t>Bojan </a:t>
            </a:r>
            <a:r>
              <a:rPr lang="en-US" sz="2800" b="1" dirty="0" smtClean="0"/>
              <a:t>Črnologar</a:t>
            </a:r>
            <a:r>
              <a:rPr lang="sl-SI" sz="2800" b="1" dirty="0" smtClean="0"/>
              <a:t>, </a:t>
            </a:r>
            <a:r>
              <a:rPr lang="en-US" sz="2800" dirty="0" smtClean="0"/>
              <a:t> </a:t>
            </a:r>
            <a:r>
              <a:rPr lang="en-US" sz="2800" dirty="0" smtClean="0"/>
              <a:t>bojan.crnologar@secucert.com, tel.: +386 40 323 202</a:t>
            </a:r>
          </a:p>
          <a:p>
            <a:pPr marL="317500" indent="0">
              <a:buFont typeface="Gill Sans" charset="0"/>
              <a:buNone/>
            </a:pPr>
            <a:r>
              <a:rPr lang="en-US" sz="2800" b="1" dirty="0" smtClean="0"/>
              <a:t>Mateja Sajovic </a:t>
            </a:r>
            <a:r>
              <a:rPr lang="en-US" sz="2800" dirty="0" err="1" smtClean="0"/>
              <a:t>msc</a:t>
            </a:r>
            <a:r>
              <a:rPr lang="en-US" sz="2800" b="1" dirty="0" smtClean="0"/>
              <a:t>, </a:t>
            </a:r>
            <a:r>
              <a:rPr lang="en-US" sz="2800" dirty="0" smtClean="0"/>
              <a:t>mateja.sajovic@secucert.com, tel.: +386 40 150 363</a:t>
            </a:r>
          </a:p>
          <a:p>
            <a:pPr marL="317500" indent="0">
              <a:buFont typeface="Gill Sans" charset="0"/>
              <a:buNone/>
            </a:pPr>
            <a:endParaRPr lang="en-US" sz="2800" dirty="0" smtClean="0"/>
          </a:p>
          <a:p>
            <a:pPr marL="317500" indent="0">
              <a:buFont typeface="Gill Sans" charset="0"/>
              <a:buNone/>
            </a:pPr>
            <a:r>
              <a:rPr lang="en-US" sz="2800" dirty="0" smtClean="0"/>
              <a:t>Technical department, Connet d.o.o., Slovenia</a:t>
            </a:r>
          </a:p>
          <a:p>
            <a:pPr marL="317500" indent="0">
              <a:buFont typeface="Gill Sans" charset="0"/>
              <a:buNone/>
            </a:pPr>
            <a:r>
              <a:rPr lang="en-US" sz="2800" b="1" dirty="0" smtClean="0"/>
              <a:t>Jure Artiček</a:t>
            </a:r>
            <a:r>
              <a:rPr lang="en-US" sz="2800" dirty="0" smtClean="0"/>
              <a:t>, coo</a:t>
            </a:r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2757984" y="894581"/>
            <a:ext cx="8064896" cy="7418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/>
              <a:t>Current challenges of the Internet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 bwMode="auto">
          <a:xfrm>
            <a:off x="1317823" y="2428528"/>
            <a:ext cx="11036101" cy="39604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400" dirty="0" smtClean="0"/>
              <a:t>Every day is generated more than 50,000 phishing websites on the Internet</a:t>
            </a:r>
            <a:r>
              <a:rPr lang="sl-SI" sz="2400" dirty="0" smtClean="0"/>
              <a:t> (Reuters)</a:t>
            </a:r>
            <a:r>
              <a:rPr lang="en-US" sz="2400" dirty="0" smtClean="0"/>
              <a:t>;</a:t>
            </a:r>
          </a:p>
          <a:p>
            <a:pPr algn="just"/>
            <a:r>
              <a:rPr lang="en-US" sz="2400" dirty="0" smtClean="0"/>
              <a:t>The identity of a website with just a domain name is not actually defined; each can be registered in a few minutes, even with false data;</a:t>
            </a:r>
          </a:p>
          <a:p>
            <a:pPr algn="just"/>
            <a:r>
              <a:rPr lang="en-US" sz="2400" b="1" dirty="0" smtClean="0"/>
              <a:t>All signs </a:t>
            </a:r>
            <a:r>
              <a:rPr lang="en-US" sz="2400" dirty="0" smtClean="0"/>
              <a:t>of quality and membership on the web </a:t>
            </a:r>
            <a:r>
              <a:rPr lang="en-US" sz="2400" b="1" dirty="0" smtClean="0"/>
              <a:t>are just thumbnails and can be misused</a:t>
            </a:r>
            <a:r>
              <a:rPr lang="en-US" sz="2400" dirty="0" smtClean="0"/>
              <a:t> in a few seconds with the "copy-paste“; allowing this creates a great devaluation of this signs and created a gap, causing in some cases considerable economic damage;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8567" y="8123073"/>
            <a:ext cx="1080120" cy="1002199"/>
          </a:xfrm>
          <a:prstGeom prst="rect">
            <a:avLst/>
          </a:prstGeom>
          <a:noFill/>
        </p:spPr>
      </p:pic>
      <p:pic>
        <p:nvPicPr>
          <p:cNvPr id="5" name="Picture 7" descr="sub_example_im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015" y="7037040"/>
            <a:ext cx="6549049" cy="1008112"/>
          </a:xfrm>
          <a:prstGeom prst="rect">
            <a:avLst/>
          </a:prstGeom>
          <a:noFill/>
        </p:spPr>
      </p:pic>
      <p:pic>
        <p:nvPicPr>
          <p:cNvPr id="6" name="Picture 5" descr="Microsoft gold certified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53551" y="7685112"/>
            <a:ext cx="1512168" cy="1118920"/>
          </a:xfrm>
          <a:prstGeom prst="rect">
            <a:avLst/>
          </a:prstGeom>
        </p:spPr>
      </p:pic>
      <p:pic>
        <p:nvPicPr>
          <p:cNvPr id="7" name="Picture 6" descr="LG trust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30015" y="8261176"/>
            <a:ext cx="1152128" cy="850965"/>
          </a:xfrm>
          <a:prstGeom prst="rect">
            <a:avLst/>
          </a:prstGeom>
        </p:spPr>
      </p:pic>
      <p:pic>
        <p:nvPicPr>
          <p:cNvPr id="8" name="Picture 7" descr="Adob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90518" y="7901136"/>
            <a:ext cx="2339497" cy="681081"/>
          </a:xfrm>
          <a:prstGeom prst="rect">
            <a:avLst/>
          </a:prstGeom>
        </p:spPr>
      </p:pic>
      <p:pic>
        <p:nvPicPr>
          <p:cNvPr id="9" name="Picture 8" descr="Kyocera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170375" y="8261176"/>
            <a:ext cx="1296144" cy="892302"/>
          </a:xfrm>
          <a:prstGeom prst="rect">
            <a:avLst/>
          </a:prstGeom>
        </p:spPr>
      </p:pic>
      <p:pic>
        <p:nvPicPr>
          <p:cNvPr id="10" name="Picture 9" descr="Epson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42183" y="8261176"/>
            <a:ext cx="1224136" cy="909719"/>
          </a:xfrm>
          <a:prstGeom prst="rect">
            <a:avLst/>
          </a:prstGeom>
        </p:spPr>
      </p:pic>
      <p:pic>
        <p:nvPicPr>
          <p:cNvPr id="14341" name="Picture 5" descr="C:\1 Delo\1 Safe Signed\Tehnikalije in grafike\Certi slike\partners_logos_payment-2.jpg"/>
          <p:cNvPicPr>
            <a:picLocks noChangeAspect="1" noChangeArrowheads="1"/>
          </p:cNvPicPr>
          <p:nvPr/>
        </p:nvPicPr>
        <p:blipFill>
          <a:blip r:embed="rId9" cstate="print"/>
          <a:srcRect b="14655"/>
          <a:stretch>
            <a:fillRect/>
          </a:stretch>
        </p:blipFill>
        <p:spPr bwMode="auto">
          <a:xfrm>
            <a:off x="307718" y="2500536"/>
            <a:ext cx="1007299" cy="7128792"/>
          </a:xfrm>
          <a:prstGeom prst="rect">
            <a:avLst/>
          </a:prstGeom>
          <a:noFill/>
        </p:spPr>
      </p:pic>
      <p:pic>
        <p:nvPicPr>
          <p:cNvPr id="12" name="Picture 2" descr="safesigned_prin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CPE logo 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/>
              <a:t>Existing situation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924473"/>
            <a:ext cx="11703050" cy="5976663"/>
          </a:xfrm>
        </p:spPr>
        <p:txBody>
          <a:bodyPr/>
          <a:lstStyle/>
          <a:p>
            <a:pPr marL="317500" indent="0" algn="just">
              <a:buFont typeface="Gill Sans" charset="0"/>
              <a:buNone/>
              <a:defRPr/>
            </a:pPr>
            <a:r>
              <a:rPr lang="en-US" sz="2800" dirty="0" smtClean="0"/>
              <a:t>The existing technology of identification of websites and issuers of SSL server certificates, has many limitations:</a:t>
            </a:r>
          </a:p>
          <a:p>
            <a:pPr algn="just">
              <a:defRPr/>
            </a:pPr>
            <a:r>
              <a:rPr lang="en-US" sz="2400" dirty="0" smtClean="0"/>
              <a:t>Very user-unfriendly; the majority of visitors does not separate SSL certificates by issuer and given promises and commitments.</a:t>
            </a:r>
          </a:p>
          <a:p>
            <a:pPr algn="just">
              <a:defRPr/>
            </a:pPr>
            <a:r>
              <a:rPr lang="en-US" sz="2400" dirty="0" smtClean="0"/>
              <a:t>The valid SSL certificate can be bought for few $ (</a:t>
            </a:r>
            <a:r>
              <a:rPr lang="en-US" sz="2400" dirty="0" err="1" smtClean="0"/>
              <a:t>GoDaddy</a:t>
            </a:r>
            <a:r>
              <a:rPr lang="en-US" sz="2400" dirty="0" smtClean="0"/>
              <a:t>, </a:t>
            </a:r>
            <a:r>
              <a:rPr lang="en-US" sz="2400" dirty="0" err="1" smtClean="0"/>
              <a:t>InstantSSL</a:t>
            </a:r>
            <a:r>
              <a:rPr lang="en-US" sz="2400" dirty="0" smtClean="0"/>
              <a:t>, </a:t>
            </a:r>
            <a:r>
              <a:rPr lang="en-US" sz="2400" dirty="0" err="1" smtClean="0"/>
              <a:t>QuickSSL</a:t>
            </a:r>
            <a:r>
              <a:rPr lang="en-US" sz="2400" dirty="0" smtClean="0"/>
              <a:t>, ...) and are registered in all browsers without real identity checks. It creates tools for falsifying identities online.</a:t>
            </a:r>
          </a:p>
          <a:p>
            <a:pPr algn="just">
              <a:defRPr/>
            </a:pPr>
            <a:r>
              <a:rPr lang="en-US" sz="2400" dirty="0" smtClean="0"/>
              <a:t>SSL certificate can not protect web page under the HTTP protocol,  the entry sites are the easiest and most open way for "phishing" and "pharming“.</a:t>
            </a:r>
          </a:p>
          <a:p>
            <a:pPr marL="317500" indent="0" algn="ctr">
              <a:buNone/>
              <a:defRPr/>
            </a:pPr>
            <a:r>
              <a:rPr lang="en-US" sz="2800" dirty="0" smtClean="0"/>
              <a:t>	SSL are not the solution of the problems anymore,</a:t>
            </a:r>
          </a:p>
          <a:p>
            <a:pPr marL="317500" indent="0" algn="ctr">
              <a:buNone/>
              <a:defRPr/>
            </a:pPr>
            <a:r>
              <a:rPr lang="en-US" sz="2800" dirty="0" smtClean="0"/>
              <a:t> they become a part of the problem</a:t>
            </a:r>
            <a:r>
              <a:rPr lang="sl-SI" sz="2800" dirty="0" smtClean="0"/>
              <a:t> </a:t>
            </a:r>
            <a:r>
              <a:rPr lang="en-US" sz="2800" dirty="0" smtClean="0"/>
              <a:t>!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pic>
        <p:nvPicPr>
          <p:cNvPr id="6" name="Picture 5" descr="ssl-lock-ic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45816" y="7757120"/>
            <a:ext cx="2349500" cy="1435100"/>
          </a:xfrm>
          <a:prstGeom prst="rect">
            <a:avLst/>
          </a:prstGeom>
        </p:spPr>
      </p:pic>
      <p:pic>
        <p:nvPicPr>
          <p:cNvPr id="7" name="Picture 6" descr="SSL low cos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30792" y="7397080"/>
            <a:ext cx="2207585" cy="20135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9951" y="844351"/>
            <a:ext cx="8496945" cy="792089"/>
          </a:xfrm>
        </p:spPr>
        <p:txBody>
          <a:bodyPr/>
          <a:lstStyle/>
          <a:p>
            <a:r>
              <a:rPr lang="en-US" sz="4000" dirty="0" smtClean="0"/>
              <a:t>Examples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924473"/>
            <a:ext cx="11703050" cy="7344816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How to distinguish official web pages of government from unofficial ones ?</a:t>
            </a:r>
          </a:p>
          <a:p>
            <a:pPr marL="361950" indent="0">
              <a:buNone/>
            </a:pPr>
            <a:r>
              <a:rPr lang="en-US" sz="2400" dirty="0" smtClean="0"/>
              <a:t>Criminals are publishing different web pages to get information's from companies</a:t>
            </a:r>
            <a:r>
              <a:rPr lang="sl-SI" sz="2400" dirty="0" smtClean="0"/>
              <a:t> </a:t>
            </a:r>
            <a:r>
              <a:rPr lang="en-US" sz="2400" dirty="0" smtClean="0"/>
              <a:t>or individuals  who want to do business with local companies</a:t>
            </a:r>
            <a:r>
              <a:rPr lang="sl-SI" sz="2400" dirty="0" smtClean="0"/>
              <a:t> or </a:t>
            </a:r>
            <a:r>
              <a:rPr lang="en-US" sz="2400" dirty="0" smtClean="0"/>
              <a:t>make contact with </a:t>
            </a:r>
            <a:r>
              <a:rPr lang="en-US" sz="2400" dirty="0" smtClean="0"/>
              <a:t>government… </a:t>
            </a:r>
            <a:endParaRPr lang="en-US" sz="2400" dirty="0" smtClean="0"/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How to check if a tourist organization is really certified from government to operate on market ?</a:t>
            </a:r>
          </a:p>
          <a:p>
            <a:pPr marL="361950" indent="0">
              <a:buNone/>
            </a:pPr>
            <a:r>
              <a:rPr lang="en-US" sz="2400" dirty="0" smtClean="0"/>
              <a:t>We can find web pages with different tourist packets for visit country or they sell tickets for non existing travels…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How to be sure that producer is really certified to sell his own product as “Genuine India products” ?</a:t>
            </a:r>
          </a:p>
          <a:p>
            <a:pPr marL="361950" indent="0">
              <a:buNone/>
            </a:pPr>
            <a:r>
              <a:rPr lang="en-US" sz="2400" dirty="0" smtClean="0"/>
              <a:t>Product offered over internet from well known companies, but not made in original country (import from China) is becoming bigger problem for all …</a:t>
            </a:r>
            <a:endParaRPr lang="en-US" sz="2400" dirty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844351"/>
            <a:ext cx="11703050" cy="1296145"/>
          </a:xfrm>
        </p:spPr>
        <p:txBody>
          <a:bodyPr/>
          <a:lstStyle/>
          <a:p>
            <a:r>
              <a:rPr lang="en-US" sz="4000" dirty="0" smtClean="0">
                <a:ea typeface="Gill Sans" charset="0"/>
                <a:cs typeface="Gill Sans" charset="0"/>
              </a:rPr>
              <a:t>Effective solutions provide</a:t>
            </a:r>
            <a:r>
              <a:rPr lang="sl-SI" sz="4000" dirty="0" smtClean="0">
                <a:ea typeface="Gill Sans" charset="0"/>
                <a:cs typeface="Gill Sans" charset="0"/>
              </a:rPr>
              <a:t>d</a:t>
            </a:r>
            <a:r>
              <a:rPr lang="en-US" sz="4000" dirty="0" smtClean="0">
                <a:ea typeface="Gill Sans" charset="0"/>
                <a:cs typeface="Gill Sans" charset="0"/>
              </a:rPr>
              <a:t> by</a:t>
            </a:r>
            <a:br>
              <a:rPr lang="en-US" sz="4000" dirty="0" smtClean="0">
                <a:ea typeface="Gill Sans" charset="0"/>
                <a:cs typeface="Gill Sans" charset="0"/>
              </a:rPr>
            </a:br>
            <a:r>
              <a:rPr lang="en-US" sz="4000" dirty="0" smtClean="0">
                <a:ea typeface="Gill Sans" charset="0"/>
                <a:cs typeface="Gill Sans" charset="0"/>
              </a:rPr>
              <a:t>SafeSigned ®</a:t>
            </a:r>
            <a:endParaRPr lang="sl-S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644552"/>
            <a:ext cx="11703050" cy="6067648"/>
          </a:xfrm>
        </p:spPr>
        <p:txBody>
          <a:bodyPr/>
          <a:lstStyle/>
          <a:p>
            <a:r>
              <a:rPr lang="en-US" sz="2800" dirty="0" smtClean="0"/>
              <a:t>Mark official web pages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Protect identity of important web pages even under HTTP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Have control over network of web pages on different </a:t>
            </a:r>
            <a:r>
              <a:rPr lang="sl-SI" sz="2800" dirty="0" err="1" smtClean="0"/>
              <a:t>levels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Be able to give or take certain statements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Have joust one system, different graphic, different shapes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All seals on entire system have one common thing: they can be sign from every visitor.</a:t>
            </a:r>
          </a:p>
          <a:p>
            <a:r>
              <a:rPr lang="en-US" sz="2800" dirty="0" smtClean="0"/>
              <a:t>All web pages with seal on are protected and monitored 24/7. </a:t>
            </a:r>
            <a:endParaRPr lang="en-US" sz="2800" dirty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xfrm>
            <a:off x="2541959" y="1110605"/>
            <a:ext cx="8424937" cy="81386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ea typeface="Gill Sans" charset="0"/>
                <a:cs typeface="Gill Sans" charset="0"/>
              </a:rPr>
              <a:t>There is more …</a:t>
            </a:r>
            <a:endParaRPr lang="en-US" sz="40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 bwMode="auto">
          <a:xfrm>
            <a:off x="741760" y="2284512"/>
            <a:ext cx="11703050" cy="676875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7500" indent="0" eaLnBrk="1" hangingPunct="1">
              <a:buFont typeface="Gill Sans" charset="0"/>
              <a:buNone/>
              <a:defRPr/>
            </a:pPr>
            <a:r>
              <a:rPr lang="en-US" sz="2800" dirty="0" smtClean="0"/>
              <a:t>SafeSigned ® technology makes proactive protection for websites:</a:t>
            </a:r>
            <a:endParaRPr lang="sl-SI" sz="2800" dirty="0" smtClean="0"/>
          </a:p>
          <a:p>
            <a:pPr eaLnBrk="1" hangingPunct="1">
              <a:buFontTx/>
              <a:buChar char="-"/>
              <a:defRPr/>
            </a:pPr>
            <a:r>
              <a:rPr lang="en-US" sz="2800" dirty="0" smtClean="0"/>
              <a:t>Copying protected trustmarks of identity or quality </a:t>
            </a:r>
            <a:r>
              <a:rPr lang="en-US" sz="2800" b="1" dirty="0" smtClean="0"/>
              <a:t>is detected</a:t>
            </a:r>
            <a:r>
              <a:rPr lang="en-US" sz="2800" dirty="0" smtClean="0"/>
              <a:t>.</a:t>
            </a:r>
          </a:p>
          <a:p>
            <a:pPr eaLnBrk="1" hangingPunct="1">
              <a:buFontTx/>
              <a:buChar char="-"/>
              <a:defRPr/>
            </a:pPr>
            <a:r>
              <a:rPr lang="en-US" sz="2800" b="1" dirty="0" smtClean="0"/>
              <a:t>Website owners are alerted </a:t>
            </a:r>
            <a:r>
              <a:rPr lang="en-US" sz="2800" dirty="0" smtClean="0"/>
              <a:t>about phishing / copycat attacks, so damage can be prevented.</a:t>
            </a:r>
          </a:p>
          <a:p>
            <a:pPr eaLnBrk="1" hangingPunct="1">
              <a:buFontTx/>
              <a:buChar char="-"/>
              <a:defRPr/>
            </a:pPr>
            <a:r>
              <a:rPr lang="en-US" sz="2800" b="1" dirty="0" smtClean="0"/>
              <a:t>Website owners are alerted </a:t>
            </a:r>
            <a:r>
              <a:rPr lang="en-US" sz="2800" dirty="0" smtClean="0"/>
              <a:t>in the event of occurrence of the same content anywhere on the web.</a:t>
            </a:r>
          </a:p>
          <a:p>
            <a:pPr eaLnBrk="1" hangingPunct="1">
              <a:buFontTx/>
              <a:buChar char="-"/>
              <a:defRPr/>
            </a:pPr>
            <a:r>
              <a:rPr lang="en-US" sz="2800" b="1" dirty="0" smtClean="0"/>
              <a:t>Visitors can distinguish authentic website from a copy </a:t>
            </a:r>
            <a:r>
              <a:rPr lang="en-US" sz="2800" dirty="0" smtClean="0"/>
              <a:t>(2 click check or personal signature check).</a:t>
            </a:r>
          </a:p>
          <a:p>
            <a:pPr eaLnBrk="1" hangingPunct="1">
              <a:buFontTx/>
              <a:buChar char="-"/>
              <a:defRPr/>
            </a:pPr>
            <a:r>
              <a:rPr lang="en-US" sz="2800" dirty="0" smtClean="0"/>
              <a:t>Allows website visitors to verify the owner of the website.</a:t>
            </a:r>
          </a:p>
          <a:p>
            <a:pPr algn="ctr" eaLnBrk="1" hangingPunct="1">
              <a:buNone/>
              <a:defRPr/>
            </a:pPr>
            <a:r>
              <a:rPr lang="en-US" sz="2800" b="1" dirty="0" smtClean="0"/>
              <a:t>SafeSigned ® restores confidence in the information on the website</a:t>
            </a:r>
            <a:endParaRPr lang="en-US" sz="2800" dirty="0" smtClean="0"/>
          </a:p>
        </p:txBody>
      </p:sp>
      <p:pic>
        <p:nvPicPr>
          <p:cNvPr id="4" name="Picture 2" descr="safesigned_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PE logo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/>
              <a:t>Elements of SafeSigned ®</a:t>
            </a:r>
            <a:br>
              <a:rPr lang="en-US" sz="4000" dirty="0" smtClean="0"/>
            </a:br>
            <a:r>
              <a:rPr lang="en-US" sz="4000" dirty="0" smtClean="0"/>
              <a:t> technology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974008" y="8909248"/>
            <a:ext cx="3960440" cy="605755"/>
          </a:xfrm>
        </p:spPr>
        <p:txBody>
          <a:bodyPr/>
          <a:lstStyle/>
          <a:p>
            <a:pPr algn="ctr"/>
            <a:r>
              <a:rPr lang="en-US" dirty="0" smtClean="0"/>
              <a:t>SCL – secure coded link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9670752" y="2212504"/>
            <a:ext cx="3096344" cy="649969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b="1" dirty="0" smtClean="0"/>
              <a:t>SEAL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smtClean="0"/>
              <a:t>CERTIFICATE</a:t>
            </a:r>
          </a:p>
          <a:p>
            <a:pPr>
              <a:buNone/>
            </a:pPr>
            <a:endParaRPr lang="en-US" dirty="0" smtClean="0"/>
          </a:p>
          <a:p>
            <a:pPr marL="630238" indent="-312738">
              <a:buNone/>
            </a:pPr>
            <a:r>
              <a:rPr lang="en-US" dirty="0" smtClean="0"/>
              <a:t>3. </a:t>
            </a:r>
            <a:r>
              <a:rPr lang="en-US" b="1" dirty="0" smtClean="0"/>
              <a:t>VERIFIED PAGE </a:t>
            </a:r>
          </a:p>
          <a:p>
            <a:pPr marL="630238" indent="0">
              <a:buNone/>
            </a:pPr>
            <a:r>
              <a:rPr lang="en-US" dirty="0" smtClean="0"/>
              <a:t>OR </a:t>
            </a:r>
          </a:p>
          <a:p>
            <a:pPr marL="630238" indent="0">
              <a:buNone/>
            </a:pPr>
            <a:r>
              <a:rPr lang="en-US" b="1" dirty="0" smtClean="0"/>
              <a:t>COMMERCIAL PAGE </a:t>
            </a:r>
            <a:r>
              <a:rPr lang="en-US" dirty="0" smtClean="0"/>
              <a:t>OF ISSUER</a:t>
            </a:r>
            <a:endParaRPr lang="en-US" dirty="0"/>
          </a:p>
        </p:txBody>
      </p:sp>
      <p:pic>
        <p:nvPicPr>
          <p:cNvPr id="4" name="Picture 3" descr="C:\1 Delo\1 Safe Signed\SecuCert\Tehnikalije in grafike\Shema_verified_page.jpg"/>
          <p:cNvPicPr/>
          <p:nvPr/>
        </p:nvPicPr>
        <p:blipFill>
          <a:blip r:embed="rId3" cstate="print"/>
          <a:srcRect l="2591" t="1312" r="2739" b="1012"/>
          <a:stretch>
            <a:fillRect/>
          </a:stretch>
        </p:blipFill>
        <p:spPr bwMode="auto">
          <a:xfrm>
            <a:off x="309712" y="1852464"/>
            <a:ext cx="9216851" cy="698500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Picture 2" descr="safesigned_pri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PE logo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2613967" y="462533"/>
            <a:ext cx="8280921" cy="13179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/>
              <a:t>Elements of SafeSigned ® </a:t>
            </a:r>
            <a:br>
              <a:rPr lang="en-US" sz="4000" dirty="0" smtClean="0"/>
            </a:br>
            <a:r>
              <a:rPr lang="en-US" sz="4000" dirty="0" smtClean="0"/>
              <a:t>technology (Brand)</a:t>
            </a:r>
          </a:p>
        </p:txBody>
      </p:sp>
      <p:pic>
        <p:nvPicPr>
          <p:cNvPr id="4" name="Picture 3" descr="C:\1 Delo\1 Safe Signed\SecuBrand\Grafike\Shema SecuBrand 2.jpg"/>
          <p:cNvPicPr/>
          <p:nvPr/>
        </p:nvPicPr>
        <p:blipFill>
          <a:blip r:embed="rId3" cstate="print"/>
          <a:srcRect l="770" r="1156"/>
          <a:stretch>
            <a:fillRect/>
          </a:stretch>
        </p:blipFill>
        <p:spPr bwMode="auto">
          <a:xfrm>
            <a:off x="597744" y="2284512"/>
            <a:ext cx="8640960" cy="633670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Picture 2" descr="safesigned_pri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PE logo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  <p:sp>
        <p:nvSpPr>
          <p:cNvPr id="7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9310712" y="2212504"/>
            <a:ext cx="3096344" cy="6499696"/>
          </a:xfrm>
          <a:prstGeom prst="rect">
            <a:avLst/>
          </a:prstGeom>
        </p:spPr>
        <p:txBody>
          <a:bodyPr/>
          <a:lstStyle/>
          <a:p>
            <a:pPr marL="630238" indent="-312738">
              <a:buNone/>
            </a:pPr>
            <a:r>
              <a:rPr lang="en-US" sz="2400" dirty="0" smtClean="0"/>
              <a:t>1. </a:t>
            </a:r>
            <a:r>
              <a:rPr lang="en-US" sz="2400" b="1" dirty="0" smtClean="0"/>
              <a:t>SEAL</a:t>
            </a:r>
            <a:r>
              <a:rPr lang="sl-SI" sz="2400" dirty="0" smtClean="0"/>
              <a:t> IS IN SHAPE OF CUSTOMER LOGO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</a:t>
            </a:r>
            <a:r>
              <a:rPr lang="en-US" sz="2400" b="1" dirty="0" smtClean="0"/>
              <a:t>CERTIFICATE</a:t>
            </a:r>
          </a:p>
          <a:p>
            <a:pPr>
              <a:buNone/>
            </a:pPr>
            <a:endParaRPr lang="en-US" sz="2400" dirty="0" smtClean="0"/>
          </a:p>
          <a:p>
            <a:pPr marL="630238" indent="-312738">
              <a:buNone/>
            </a:pPr>
            <a:r>
              <a:rPr lang="en-US" sz="2400" dirty="0" smtClean="0"/>
              <a:t>3. </a:t>
            </a:r>
            <a:r>
              <a:rPr lang="sl-SI" sz="2400" b="1" dirty="0" smtClean="0"/>
              <a:t>OFFICIAL</a:t>
            </a:r>
            <a:r>
              <a:rPr lang="sl-SI" sz="2400" dirty="0" smtClean="0"/>
              <a:t> </a:t>
            </a:r>
            <a:r>
              <a:rPr lang="sl-SI" sz="2400" b="1" dirty="0" smtClean="0"/>
              <a:t>REGISTER</a:t>
            </a:r>
            <a:r>
              <a:rPr lang="sl-SI" sz="2400" dirty="0" smtClean="0"/>
              <a:t> OF REGISTRED BRANDS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1960" y="844352"/>
            <a:ext cx="8352928" cy="792088"/>
          </a:xfrm>
        </p:spPr>
        <p:txBody>
          <a:bodyPr/>
          <a:lstStyle/>
          <a:p>
            <a:pPr>
              <a:defRPr/>
            </a:pPr>
            <a:r>
              <a:rPr lang="en-US" sz="4000" kern="1200" dirty="0"/>
              <a:t>Seal </a:t>
            </a:r>
            <a:r>
              <a:rPr lang="en-US" sz="4000" kern="1200" dirty="0" smtClean="0"/>
              <a:t>Signature</a:t>
            </a:r>
            <a:r>
              <a:rPr lang="sl-SI" sz="4000" kern="1200" dirty="0" smtClean="0"/>
              <a:t> </a:t>
            </a:r>
            <a:r>
              <a:rPr lang="en-US" sz="4000" kern="1200" dirty="0" smtClean="0"/>
              <a:t>–</a:t>
            </a:r>
            <a:r>
              <a:rPr lang="sl-SI" sz="4000" kern="1200" dirty="0" smtClean="0"/>
              <a:t> </a:t>
            </a:r>
            <a:r>
              <a:rPr lang="en-US" sz="4000" kern="1200" dirty="0" smtClean="0"/>
              <a:t>patented </a:t>
            </a:r>
            <a:r>
              <a:rPr lang="en-US" sz="4000" kern="1200" dirty="0" err="1" smtClean="0"/>
              <a:t>inovation</a:t>
            </a:r>
            <a:r>
              <a:rPr lang="sl-SI" sz="8800" kern="1200" dirty="0"/>
              <a:t/>
            </a:r>
            <a:br>
              <a:rPr lang="sl-SI" sz="8800" kern="1200" dirty="0"/>
            </a:br>
            <a:endParaRPr lang="sl-SI" dirty="0"/>
          </a:p>
        </p:txBody>
      </p:sp>
      <p:pic>
        <p:nvPicPr>
          <p:cNvPr id="21507" name="Picture 3" descr="Personal Signa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959" y="1924472"/>
            <a:ext cx="8444729" cy="60486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5" descr="Seal 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82920" y="1996480"/>
            <a:ext cx="1429756" cy="792088"/>
          </a:xfrm>
          <a:prstGeom prst="rect">
            <a:avLst/>
          </a:prstGeom>
        </p:spPr>
      </p:pic>
      <p:pic>
        <p:nvPicPr>
          <p:cNvPr id="7" name="Picture 6" descr="Seal 1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78264" y="8117160"/>
            <a:ext cx="2616004" cy="1348408"/>
          </a:xfrm>
          <a:prstGeom prst="rect">
            <a:avLst/>
          </a:prstGeom>
        </p:spPr>
      </p:pic>
      <p:pic>
        <p:nvPicPr>
          <p:cNvPr id="8" name="Picture 7" descr="Seal 4.PNG"/>
          <p:cNvPicPr/>
          <p:nvPr/>
        </p:nvPicPr>
        <p:blipFill>
          <a:blip r:embed="rId6" cstate="print"/>
          <a:srcRect b="3906"/>
          <a:stretch>
            <a:fillRect/>
          </a:stretch>
        </p:blipFill>
        <p:spPr>
          <a:xfrm>
            <a:off x="9454728" y="6244952"/>
            <a:ext cx="1440160" cy="1008112"/>
          </a:xfrm>
          <a:prstGeom prst="rect">
            <a:avLst/>
          </a:prstGeom>
        </p:spPr>
      </p:pic>
      <p:pic>
        <p:nvPicPr>
          <p:cNvPr id="9" name="Picture 8" descr="Seal 10.PNG"/>
          <p:cNvPicPr/>
          <p:nvPr/>
        </p:nvPicPr>
        <p:blipFill>
          <a:blip r:embed="rId7" cstate="print"/>
          <a:srcRect b="3507"/>
          <a:stretch>
            <a:fillRect/>
          </a:stretch>
        </p:blipFill>
        <p:spPr>
          <a:xfrm>
            <a:off x="11110912" y="3436640"/>
            <a:ext cx="1440160" cy="1008112"/>
          </a:xfrm>
          <a:prstGeom prst="rect">
            <a:avLst/>
          </a:prstGeom>
        </p:spPr>
      </p:pic>
      <p:pic>
        <p:nvPicPr>
          <p:cNvPr id="10" name="Picture 9" descr="Seal 6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98944" y="7469088"/>
            <a:ext cx="1299388" cy="1158434"/>
          </a:xfrm>
          <a:prstGeom prst="rect">
            <a:avLst/>
          </a:prstGeom>
        </p:spPr>
      </p:pic>
      <p:pic>
        <p:nvPicPr>
          <p:cNvPr id="11" name="Picture 10" descr="Seal 9.PN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526736" y="7541096"/>
            <a:ext cx="1512168" cy="1656184"/>
          </a:xfrm>
          <a:prstGeom prst="rect">
            <a:avLst/>
          </a:prstGeom>
        </p:spPr>
      </p:pic>
      <p:pic>
        <p:nvPicPr>
          <p:cNvPr id="12" name="Picture 11" descr="Seal 7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310712" y="3364632"/>
            <a:ext cx="1487401" cy="936104"/>
          </a:xfrm>
          <a:prstGeom prst="rect">
            <a:avLst/>
          </a:prstGeom>
        </p:spPr>
      </p:pic>
      <p:pic>
        <p:nvPicPr>
          <p:cNvPr id="13" name="Picture 12" descr="Seal 8.PNG"/>
          <p:cNvPicPr/>
          <p:nvPr/>
        </p:nvPicPr>
        <p:blipFill>
          <a:blip r:embed="rId11" cstate="print"/>
          <a:srcRect b="3721"/>
          <a:stretch>
            <a:fillRect/>
          </a:stretch>
        </p:blipFill>
        <p:spPr>
          <a:xfrm>
            <a:off x="11182920" y="5164832"/>
            <a:ext cx="1409285" cy="1224136"/>
          </a:xfrm>
          <a:prstGeom prst="rect">
            <a:avLst/>
          </a:prstGeom>
        </p:spPr>
      </p:pic>
      <p:pic>
        <p:nvPicPr>
          <p:cNvPr id="14" name="Picture 13" descr="Seal 5.PNG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10712" y="4588768"/>
            <a:ext cx="1636811" cy="1296144"/>
          </a:xfrm>
          <a:prstGeom prst="rect">
            <a:avLst/>
          </a:prstGeom>
        </p:spPr>
      </p:pic>
      <p:pic>
        <p:nvPicPr>
          <p:cNvPr id="15" name="Picture 14" descr="Seal 3.PN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382720" y="1852464"/>
            <a:ext cx="1440160" cy="1274440"/>
          </a:xfrm>
          <a:prstGeom prst="rect">
            <a:avLst/>
          </a:prstGeom>
        </p:spPr>
      </p:pic>
      <p:pic>
        <p:nvPicPr>
          <p:cNvPr id="16" name="Picture 2" descr="safesigned_print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9712" y="268288"/>
            <a:ext cx="2160241" cy="71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ICPE logo 1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1038904" y="412304"/>
            <a:ext cx="1373125" cy="632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3769</TotalTime>
  <Pages>0</Pages>
  <Words>839</Words>
  <Characters>0</Characters>
  <Application>Microsoft Office PowerPoint</Application>
  <PresentationFormat>Custom</PresentationFormat>
  <Lines>0</Lines>
  <Paragraphs>106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Title &amp; Subtitle</vt:lpstr>
      <vt:lpstr>Blank</vt:lpstr>
      <vt:lpstr>Slide 1</vt:lpstr>
      <vt:lpstr>Current challenges of the Internet</vt:lpstr>
      <vt:lpstr>Existing situation</vt:lpstr>
      <vt:lpstr>Examples</vt:lpstr>
      <vt:lpstr>Effective solutions provided by SafeSigned ®</vt:lpstr>
      <vt:lpstr>There is more …</vt:lpstr>
      <vt:lpstr>Elements of SafeSigned ®  technology</vt:lpstr>
      <vt:lpstr>Elements of SafeSigned ®  technology (Brand)</vt:lpstr>
      <vt:lpstr>Seal Signature – patented inovation </vt:lpstr>
      <vt:lpstr>Joining the virtual and the real world </vt:lpstr>
      <vt:lpstr>INDIA Official Web Sites</vt:lpstr>
      <vt:lpstr>Graphic design of seal  is all up to customer</vt:lpstr>
      <vt:lpstr>Advantages</vt:lpstr>
      <vt:lpstr>Product line</vt:lpstr>
      <vt:lpstr>Few stories about partners</vt:lpstr>
      <vt:lpstr>Short summary</vt:lpstr>
      <vt:lpstr>Thank you for the opportunity to present you SafeSigned technology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BC</cp:lastModifiedBy>
  <cp:revision>170</cp:revision>
  <dcterms:modified xsi:type="dcterms:W3CDTF">2013-09-27T09:25:58Z</dcterms:modified>
</cp:coreProperties>
</file>