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0" r:id="rId2"/>
  </p:sldMasterIdLst>
  <p:notesMasterIdLst>
    <p:notesMasterId r:id="rId21"/>
  </p:notesMasterIdLst>
  <p:handoutMasterIdLst>
    <p:handoutMasterId r:id="rId22"/>
  </p:handoutMasterIdLst>
  <p:sldIdLst>
    <p:sldId id="256" r:id="rId3"/>
    <p:sldId id="305" r:id="rId4"/>
    <p:sldId id="313" r:id="rId5"/>
    <p:sldId id="326" r:id="rId6"/>
    <p:sldId id="345" r:id="rId7"/>
    <p:sldId id="306" r:id="rId8"/>
    <p:sldId id="343" r:id="rId9"/>
    <p:sldId id="317" r:id="rId10"/>
    <p:sldId id="348" r:id="rId11"/>
    <p:sldId id="362" r:id="rId12"/>
    <p:sldId id="341" r:id="rId13"/>
    <p:sldId id="333" r:id="rId14"/>
    <p:sldId id="349" r:id="rId15"/>
    <p:sldId id="337" r:id="rId16"/>
    <p:sldId id="352" r:id="rId17"/>
    <p:sldId id="353" r:id="rId18"/>
    <p:sldId id="356" r:id="rId19"/>
    <p:sldId id="361" r:id="rId20"/>
  </p:sldIdLst>
  <p:sldSz cx="9144000" cy="6858000" type="screen4x3"/>
  <p:notesSz cx="7099300" cy="10234613"/>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C0000"/>
    <a:srgbClr val="4D4D4D"/>
    <a:srgbClr val="5F5F5F"/>
    <a:srgbClr val="2A2A2A"/>
    <a:srgbClr val="DDDDDD"/>
    <a:srgbClr val="CC0000"/>
    <a:srgbClr val="FF3300"/>
    <a:srgbClr val="2424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79330" autoAdjust="0"/>
  </p:normalViewPr>
  <p:slideViewPr>
    <p:cSldViewPr>
      <p:cViewPr varScale="1">
        <p:scale>
          <a:sx n="72" d="100"/>
          <a:sy n="72" d="100"/>
        </p:scale>
        <p:origin x="-1908" y="-96"/>
      </p:cViewPr>
      <p:guideLst>
        <p:guide orient="horz" pos="1026"/>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1620" y="-96"/>
      </p:cViewPr>
      <p:guideLst>
        <p:guide orient="horz" pos="3224"/>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9" tIns="49520" rIns="99039" bIns="49520" numCol="1" anchor="t" anchorCtr="0" compatLnSpc="1">
            <a:prstTxWarp prst="textNoShape">
              <a:avLst/>
            </a:prstTxWarp>
          </a:bodyPr>
          <a:lstStyle>
            <a:lvl1pPr defTabSz="990519">
              <a:defRPr sz="1300">
                <a:latin typeface="Arial" charset="0"/>
              </a:defRPr>
            </a:lvl1pPr>
          </a:lstStyle>
          <a:p>
            <a:pPr>
              <a:defRPr/>
            </a:pPr>
            <a:endParaRPr lang="en-US"/>
          </a:p>
        </p:txBody>
      </p:sp>
      <p:sp>
        <p:nvSpPr>
          <p:cNvPr id="37891" name="Rectangle 3"/>
          <p:cNvSpPr>
            <a:spLocks noGrp="1" noChangeArrowheads="1"/>
          </p:cNvSpPr>
          <p:nvPr>
            <p:ph type="dt" sz="quarter" idx="1"/>
          </p:nvPr>
        </p:nvSpPr>
        <p:spPr bwMode="auto">
          <a:xfrm>
            <a:off x="4022725" y="0"/>
            <a:ext cx="3074988"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9" tIns="49520" rIns="99039" bIns="49520" numCol="1" anchor="t" anchorCtr="0" compatLnSpc="1">
            <a:prstTxWarp prst="textNoShape">
              <a:avLst/>
            </a:prstTxWarp>
          </a:bodyPr>
          <a:lstStyle>
            <a:lvl1pPr algn="r" defTabSz="990519">
              <a:defRPr sz="1300">
                <a:latin typeface="Arial" charset="0"/>
              </a:defRPr>
            </a:lvl1pPr>
          </a:lstStyle>
          <a:p>
            <a:pPr>
              <a:defRPr/>
            </a:pPr>
            <a:endParaRPr lang="en-US"/>
          </a:p>
        </p:txBody>
      </p:sp>
      <p:sp>
        <p:nvSpPr>
          <p:cNvPr id="37892" name="Rectangle 4"/>
          <p:cNvSpPr>
            <a:spLocks noGrp="1" noChangeArrowheads="1"/>
          </p:cNvSpPr>
          <p:nvPr>
            <p:ph type="ftr" sz="quarter" idx="2"/>
          </p:nvPr>
        </p:nvSpPr>
        <p:spPr bwMode="auto">
          <a:xfrm>
            <a:off x="0"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9" tIns="49520" rIns="99039" bIns="49520" numCol="1" anchor="b" anchorCtr="0" compatLnSpc="1">
            <a:prstTxWarp prst="textNoShape">
              <a:avLst/>
            </a:prstTxWarp>
          </a:bodyPr>
          <a:lstStyle>
            <a:lvl1pPr defTabSz="990519">
              <a:defRPr sz="1300">
                <a:latin typeface="Arial" charset="0"/>
              </a:defRPr>
            </a:lvl1pPr>
          </a:lstStyle>
          <a:p>
            <a:pPr>
              <a:defRPr/>
            </a:pPr>
            <a:endParaRPr lang="en-US"/>
          </a:p>
        </p:txBody>
      </p:sp>
      <p:sp>
        <p:nvSpPr>
          <p:cNvPr id="37893" name="Rectangle 5"/>
          <p:cNvSpPr>
            <a:spLocks noGrp="1" noChangeArrowheads="1"/>
          </p:cNvSpPr>
          <p:nvPr>
            <p:ph type="sldNum" sz="quarter" idx="3"/>
          </p:nvPr>
        </p:nvSpPr>
        <p:spPr bwMode="auto">
          <a:xfrm>
            <a:off x="4022725" y="9721850"/>
            <a:ext cx="3074988"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9" tIns="49520" rIns="99039" bIns="49520" numCol="1" anchor="b" anchorCtr="0" compatLnSpc="1">
            <a:prstTxWarp prst="textNoShape">
              <a:avLst/>
            </a:prstTxWarp>
          </a:bodyPr>
          <a:lstStyle>
            <a:lvl1pPr algn="r" defTabSz="990519">
              <a:defRPr sz="1300">
                <a:latin typeface="Arial" charset="0"/>
              </a:defRPr>
            </a:lvl1pPr>
          </a:lstStyle>
          <a:p>
            <a:pPr>
              <a:defRPr/>
            </a:pPr>
            <a:fld id="{D754DDB8-A79F-4D32-A125-C0638AD66033}" type="slidenum">
              <a:rPr lang="en-US"/>
              <a:pPr>
                <a:defRPr/>
              </a:pPr>
              <a:t>‹#›</a:t>
            </a:fld>
            <a:endParaRPr lang="en-US"/>
          </a:p>
        </p:txBody>
      </p:sp>
    </p:spTree>
    <p:extLst>
      <p:ext uri="{BB962C8B-B14F-4D97-AF65-F5344CB8AC3E}">
        <p14:creationId xmlns:p14="http://schemas.microsoft.com/office/powerpoint/2010/main" val="41888317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9" tIns="49520" rIns="99039" bIns="49520" numCol="1" anchor="t" anchorCtr="0" compatLnSpc="1">
            <a:prstTxWarp prst="textNoShape">
              <a:avLst/>
            </a:prstTxWarp>
          </a:bodyPr>
          <a:lstStyle>
            <a:lvl1pPr defTabSz="990519">
              <a:defRPr sz="1300">
                <a:latin typeface="Arial" charset="0"/>
              </a:defRPr>
            </a:lvl1pPr>
          </a:lstStyle>
          <a:p>
            <a:pPr>
              <a:defRPr/>
            </a:pPr>
            <a:endParaRPr lang="en-US"/>
          </a:p>
        </p:txBody>
      </p:sp>
      <p:sp>
        <p:nvSpPr>
          <p:cNvPr id="26627" name="Rectangle 3"/>
          <p:cNvSpPr>
            <a:spLocks noGrp="1" noChangeArrowheads="1"/>
          </p:cNvSpPr>
          <p:nvPr>
            <p:ph type="dt" idx="1"/>
          </p:nvPr>
        </p:nvSpPr>
        <p:spPr bwMode="auto">
          <a:xfrm>
            <a:off x="4022725" y="0"/>
            <a:ext cx="3074988"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9" tIns="49520" rIns="99039" bIns="49520" numCol="1" anchor="t" anchorCtr="0" compatLnSpc="1">
            <a:prstTxWarp prst="textNoShape">
              <a:avLst/>
            </a:prstTxWarp>
          </a:bodyPr>
          <a:lstStyle>
            <a:lvl1pPr algn="r" defTabSz="990519">
              <a:defRPr sz="1300">
                <a:latin typeface="Arial" charset="0"/>
              </a:defRPr>
            </a:lvl1pPr>
          </a:lstStyle>
          <a:p>
            <a:pPr>
              <a:defRPr/>
            </a:pPr>
            <a:endParaRPr lang="en-US"/>
          </a:p>
        </p:txBody>
      </p:sp>
      <p:sp>
        <p:nvSpPr>
          <p:cNvPr id="39940" name="Rectangle 4"/>
          <p:cNvSpPr>
            <a:spLocks noGrp="1" noRot="1" noChangeAspect="1" noChangeArrowheads="1" noTextEdit="1"/>
          </p:cNvSpPr>
          <p:nvPr>
            <p:ph type="sldImg" idx="2"/>
          </p:nvPr>
        </p:nvSpPr>
        <p:spPr bwMode="auto">
          <a:xfrm>
            <a:off x="992188" y="769938"/>
            <a:ext cx="5114925" cy="3835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6629" name="Rectangle 5"/>
          <p:cNvSpPr>
            <a:spLocks noGrp="1" noChangeArrowheads="1"/>
          </p:cNvSpPr>
          <p:nvPr>
            <p:ph type="body" sz="quarter" idx="3"/>
          </p:nvPr>
        </p:nvSpPr>
        <p:spPr bwMode="auto">
          <a:xfrm>
            <a:off x="709613" y="4860925"/>
            <a:ext cx="5680075" cy="460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9" tIns="49520" rIns="99039" bIns="49520" numCol="1" anchor="t" anchorCtr="0" compatLnSpc="1">
            <a:prstTxWarp prst="textNoShape">
              <a:avLst/>
            </a:prstTxWarp>
          </a:bodyPr>
          <a:lstStyle/>
          <a:p>
            <a:pPr lvl="0"/>
            <a:r>
              <a:rPr lang="en-US" noProof="0" smtClean="0"/>
              <a:t>Kliknite, če želite urediti sloge besedila matrice</a:t>
            </a:r>
          </a:p>
          <a:p>
            <a:pPr lvl="1"/>
            <a:r>
              <a:rPr lang="en-US" noProof="0" smtClean="0"/>
              <a:t>Druga raven</a:t>
            </a:r>
          </a:p>
          <a:p>
            <a:pPr lvl="2"/>
            <a:r>
              <a:rPr lang="en-US" noProof="0" smtClean="0"/>
              <a:t>Tretja raven</a:t>
            </a:r>
          </a:p>
          <a:p>
            <a:pPr lvl="3"/>
            <a:r>
              <a:rPr lang="en-US" noProof="0" smtClean="0"/>
              <a:t>Četrta raven</a:t>
            </a:r>
          </a:p>
          <a:p>
            <a:pPr lvl="4"/>
            <a:r>
              <a:rPr lang="en-US" noProof="0" smtClean="0"/>
              <a:t>Peta raven</a:t>
            </a:r>
          </a:p>
        </p:txBody>
      </p:sp>
      <p:sp>
        <p:nvSpPr>
          <p:cNvPr id="26630" name="Rectangle 6"/>
          <p:cNvSpPr>
            <a:spLocks noGrp="1" noChangeArrowheads="1"/>
          </p:cNvSpPr>
          <p:nvPr>
            <p:ph type="ftr" sz="quarter" idx="4"/>
          </p:nvPr>
        </p:nvSpPr>
        <p:spPr bwMode="auto">
          <a:xfrm>
            <a:off x="0"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9" tIns="49520" rIns="99039" bIns="49520" numCol="1" anchor="b" anchorCtr="0" compatLnSpc="1">
            <a:prstTxWarp prst="textNoShape">
              <a:avLst/>
            </a:prstTxWarp>
          </a:bodyPr>
          <a:lstStyle>
            <a:lvl1pPr defTabSz="990519">
              <a:defRPr sz="1300">
                <a:latin typeface="Arial" charset="0"/>
              </a:defRPr>
            </a:lvl1pPr>
          </a:lstStyle>
          <a:p>
            <a:pPr>
              <a:defRPr/>
            </a:pPr>
            <a:endParaRPr lang="en-US"/>
          </a:p>
        </p:txBody>
      </p:sp>
      <p:sp>
        <p:nvSpPr>
          <p:cNvPr id="26631" name="Rectangle 7"/>
          <p:cNvSpPr>
            <a:spLocks noGrp="1" noChangeArrowheads="1"/>
          </p:cNvSpPr>
          <p:nvPr>
            <p:ph type="sldNum" sz="quarter" idx="5"/>
          </p:nvPr>
        </p:nvSpPr>
        <p:spPr bwMode="auto">
          <a:xfrm>
            <a:off x="4022725" y="9721850"/>
            <a:ext cx="3074988"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9" tIns="49520" rIns="99039" bIns="49520" numCol="1" anchor="b" anchorCtr="0" compatLnSpc="1">
            <a:prstTxWarp prst="textNoShape">
              <a:avLst/>
            </a:prstTxWarp>
          </a:bodyPr>
          <a:lstStyle>
            <a:lvl1pPr algn="r" defTabSz="990519">
              <a:defRPr sz="1300">
                <a:latin typeface="Arial" charset="0"/>
              </a:defRPr>
            </a:lvl1pPr>
          </a:lstStyle>
          <a:p>
            <a:pPr>
              <a:defRPr/>
            </a:pPr>
            <a:fld id="{F493F909-747C-471C-9A8C-AAD575C83B2C}" type="slidenum">
              <a:rPr lang="en-US"/>
              <a:pPr>
                <a:defRPr/>
              </a:pPr>
              <a:t>‹#›</a:t>
            </a:fld>
            <a:endParaRPr lang="en-US"/>
          </a:p>
        </p:txBody>
      </p:sp>
    </p:spTree>
    <p:extLst>
      <p:ext uri="{BB962C8B-B14F-4D97-AF65-F5344CB8AC3E}">
        <p14:creationId xmlns:p14="http://schemas.microsoft.com/office/powerpoint/2010/main" val="3281699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AA773992-B8CF-4042-864E-15C86618E0B9}" type="slidenum">
              <a:rPr lang="en-US" sz="1300" smtClean="0"/>
              <a:pPr eaLnBrk="1" hangingPunct="1"/>
              <a:t>1</a:t>
            </a:fld>
            <a:endParaRPr lang="en-US" sz="1300"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endParaRPr lang="sl-SI" i="1"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86D06CFE-255F-4DAF-AA2C-EB0029241A4A}" type="slidenum">
              <a:rPr lang="en-US" sz="1300" smtClean="0">
                <a:ea typeface="ＭＳ Ｐゴシック" pitchFamily="34" charset="-128"/>
              </a:rPr>
              <a:pPr eaLnBrk="1" hangingPunct="1"/>
              <a:t>11</a:t>
            </a:fld>
            <a:endParaRPr lang="en-US" sz="1300" smtClean="0">
              <a:ea typeface="ＭＳ Ｐゴシック" pitchFamily="34" charset="-128"/>
            </a:endParaRPr>
          </a:p>
        </p:txBody>
      </p:sp>
      <p:sp>
        <p:nvSpPr>
          <p:cNvPr id="59395" name="Rectangle 7"/>
          <p:cNvSpPr txBox="1">
            <a:spLocks noGrp="1" noChangeArrowheads="1"/>
          </p:cNvSpPr>
          <p:nvPr/>
        </p:nvSpPr>
        <p:spPr bwMode="auto">
          <a:xfrm>
            <a:off x="4022725" y="9718675"/>
            <a:ext cx="307498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386" tIns="48692" rIns="97386" bIns="48692" anchor="b"/>
          <a:lstStyle>
            <a:lvl1pPr defTabSz="947738" eaLnBrk="0" hangingPunct="0">
              <a:defRPr sz="1600">
                <a:solidFill>
                  <a:schemeClr val="tx1"/>
                </a:solidFill>
                <a:latin typeface="Arial" charset="0"/>
              </a:defRPr>
            </a:lvl1pPr>
            <a:lvl2pPr marL="742950" indent="-285750" defTabSz="947738" eaLnBrk="0" hangingPunct="0">
              <a:defRPr sz="1600">
                <a:solidFill>
                  <a:schemeClr val="tx1"/>
                </a:solidFill>
                <a:latin typeface="Arial" charset="0"/>
              </a:defRPr>
            </a:lvl2pPr>
            <a:lvl3pPr marL="1143000" indent="-228600" defTabSz="947738" eaLnBrk="0" hangingPunct="0">
              <a:defRPr sz="1600">
                <a:solidFill>
                  <a:schemeClr val="tx1"/>
                </a:solidFill>
                <a:latin typeface="Arial" charset="0"/>
              </a:defRPr>
            </a:lvl3pPr>
            <a:lvl4pPr marL="1600200" indent="-228600" defTabSz="947738" eaLnBrk="0" hangingPunct="0">
              <a:defRPr sz="1600">
                <a:solidFill>
                  <a:schemeClr val="tx1"/>
                </a:solidFill>
                <a:latin typeface="Arial" charset="0"/>
              </a:defRPr>
            </a:lvl4pPr>
            <a:lvl5pPr marL="2057400" indent="-228600" defTabSz="947738" eaLnBrk="0" hangingPunct="0">
              <a:defRPr sz="1600">
                <a:solidFill>
                  <a:schemeClr val="tx1"/>
                </a:solidFill>
                <a:latin typeface="Arial" charset="0"/>
              </a:defRPr>
            </a:lvl5pPr>
            <a:lvl6pPr marL="2514600" indent="-228600" defTabSz="947738" eaLnBrk="0" fontAlgn="base" hangingPunct="0">
              <a:spcBef>
                <a:spcPct val="0"/>
              </a:spcBef>
              <a:spcAft>
                <a:spcPct val="0"/>
              </a:spcAft>
              <a:defRPr sz="1600">
                <a:solidFill>
                  <a:schemeClr val="tx1"/>
                </a:solidFill>
                <a:latin typeface="Arial" charset="0"/>
              </a:defRPr>
            </a:lvl6pPr>
            <a:lvl7pPr marL="2971800" indent="-228600" defTabSz="947738" eaLnBrk="0" fontAlgn="base" hangingPunct="0">
              <a:spcBef>
                <a:spcPct val="0"/>
              </a:spcBef>
              <a:spcAft>
                <a:spcPct val="0"/>
              </a:spcAft>
              <a:defRPr sz="1600">
                <a:solidFill>
                  <a:schemeClr val="tx1"/>
                </a:solidFill>
                <a:latin typeface="Arial" charset="0"/>
              </a:defRPr>
            </a:lvl7pPr>
            <a:lvl8pPr marL="3429000" indent="-228600" defTabSz="947738" eaLnBrk="0" fontAlgn="base" hangingPunct="0">
              <a:spcBef>
                <a:spcPct val="0"/>
              </a:spcBef>
              <a:spcAft>
                <a:spcPct val="0"/>
              </a:spcAft>
              <a:defRPr sz="1600">
                <a:solidFill>
                  <a:schemeClr val="tx1"/>
                </a:solidFill>
                <a:latin typeface="Arial" charset="0"/>
              </a:defRPr>
            </a:lvl8pPr>
            <a:lvl9pPr marL="3886200" indent="-228600" defTabSz="947738" eaLnBrk="0" fontAlgn="base" hangingPunct="0">
              <a:spcBef>
                <a:spcPct val="0"/>
              </a:spcBef>
              <a:spcAft>
                <a:spcPct val="0"/>
              </a:spcAft>
              <a:defRPr sz="1600">
                <a:solidFill>
                  <a:schemeClr val="tx1"/>
                </a:solidFill>
                <a:latin typeface="Arial" charset="0"/>
              </a:defRPr>
            </a:lvl9pPr>
          </a:lstStyle>
          <a:p>
            <a:pPr algn="r" eaLnBrk="1" hangingPunct="1"/>
            <a:fld id="{42946F29-1093-414D-8B80-16F3E4216469}" type="slidenum">
              <a:rPr lang="en-US" sz="1100">
                <a:ea typeface="ＭＳ Ｐゴシック" pitchFamily="34" charset="-128"/>
              </a:rPr>
              <a:pPr algn="r" eaLnBrk="1" hangingPunct="1"/>
              <a:t>11</a:t>
            </a:fld>
            <a:endParaRPr lang="en-US" sz="1100">
              <a:ea typeface="ＭＳ Ｐゴシック" pitchFamily="34" charset="-128"/>
            </a:endParaRPr>
          </a:p>
        </p:txBody>
      </p:sp>
      <p:sp>
        <p:nvSpPr>
          <p:cNvPr id="59396" name="Rectangle 2"/>
          <p:cNvSpPr>
            <a:spLocks noGrp="1" noRot="1" noChangeAspect="1" noChangeArrowheads="1" noTextEdit="1"/>
          </p:cNvSpPr>
          <p:nvPr>
            <p:ph type="sldImg"/>
          </p:nvPr>
        </p:nvSpPr>
        <p:spPr>
          <a:xfrm>
            <a:off x="992188" y="766763"/>
            <a:ext cx="5119687" cy="3840162"/>
          </a:xfrm>
          <a:ln/>
        </p:spPr>
      </p:sp>
      <p:sp>
        <p:nvSpPr>
          <p:cNvPr id="59397" name="Rectangle 3"/>
          <p:cNvSpPr>
            <a:spLocks noGrp="1" noChangeArrowheads="1"/>
          </p:cNvSpPr>
          <p:nvPr>
            <p:ph type="body" idx="1"/>
          </p:nvPr>
        </p:nvSpPr>
        <p:spPr>
          <a:xfrm>
            <a:off x="709613" y="4860925"/>
            <a:ext cx="5680075" cy="460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386" tIns="48692" rIns="97386" bIns="48692"/>
          <a:lstStyle/>
          <a:p>
            <a:pPr eaLnBrk="1" hangingPunct="1">
              <a:lnSpc>
                <a:spcPct val="80000"/>
              </a:lnSpc>
            </a:pPr>
            <a:r>
              <a:rPr lang="en-GB" smtClean="0"/>
              <a:t>History of Moneta</a:t>
            </a:r>
          </a:p>
          <a:p>
            <a:pPr eaLnBrk="1" hangingPunct="1">
              <a:lnSpc>
                <a:spcPct val="80000"/>
              </a:lnSpc>
            </a:pPr>
            <a:r>
              <a:rPr lang="en-GB" smtClean="0"/>
              <a:t>It started small. It still is small. All possible mistakes done. Changes of strategies. Changes of technology.</a:t>
            </a:r>
          </a:p>
          <a:p>
            <a:pPr eaLnBrk="1" hangingPunct="1">
              <a:lnSpc>
                <a:spcPct val="80000"/>
              </a:lnSpc>
            </a:pPr>
            <a:endParaRPr lang="en-GB" smtClean="0"/>
          </a:p>
          <a:p>
            <a:pPr eaLnBrk="1" hangingPunct="1">
              <a:lnSpc>
                <a:spcPct val="80000"/>
              </a:lnSpc>
            </a:pPr>
            <a:r>
              <a:rPr lang="en-GB" smtClean="0"/>
              <a:t>But it works today. And has started to bring money!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Ograda stranske slike 1"/>
          <p:cNvSpPr>
            <a:spLocks noGrp="1" noRot="1" noChangeAspect="1" noTextEdit="1"/>
          </p:cNvSpPr>
          <p:nvPr>
            <p:ph type="sldImg"/>
          </p:nvPr>
        </p:nvSpPr>
        <p:spPr>
          <a:ln/>
        </p:spPr>
      </p:sp>
      <p:sp>
        <p:nvSpPr>
          <p:cNvPr id="60419" name="Ograda opomb 2"/>
          <p:cNvSpPr>
            <a:spLocks noGrp="1"/>
          </p:cNvSpPr>
          <p:nvPr>
            <p:ph type="body" idx="1"/>
          </p:nvPr>
        </p:nvSpPr>
        <p:spPr>
          <a:noFill/>
        </p:spPr>
        <p:txBody>
          <a:bodyPr/>
          <a:lstStyle/>
          <a:p>
            <a:endParaRPr lang="sl-SI" smtClean="0"/>
          </a:p>
        </p:txBody>
      </p:sp>
      <p:sp>
        <p:nvSpPr>
          <p:cNvPr id="60420" name="Ograda številke diapozitiva 3"/>
          <p:cNvSpPr>
            <a:spLocks noGrp="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C578ED2C-DFC4-40A5-850C-A1138C21751A}" type="slidenum">
              <a:rPr lang="en-US" sz="1300" smtClean="0"/>
              <a:pPr eaLnBrk="1" hangingPunct="1"/>
              <a:t>12</a:t>
            </a:fld>
            <a:endParaRPr lang="en-US" sz="13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Ograda stranske slike 1"/>
          <p:cNvSpPr>
            <a:spLocks noGrp="1" noRot="1" noChangeAspect="1" noTextEdit="1"/>
          </p:cNvSpPr>
          <p:nvPr>
            <p:ph type="sldImg"/>
          </p:nvPr>
        </p:nvSpPr>
        <p:spPr>
          <a:ln/>
        </p:spPr>
      </p:sp>
      <p:sp>
        <p:nvSpPr>
          <p:cNvPr id="61443" name="Ograda opomb 2"/>
          <p:cNvSpPr>
            <a:spLocks noGrp="1"/>
          </p:cNvSpPr>
          <p:nvPr>
            <p:ph type="body" idx="1"/>
          </p:nvPr>
        </p:nvSpPr>
        <p:spPr>
          <a:noFill/>
        </p:spPr>
        <p:txBody>
          <a:bodyPr/>
          <a:lstStyle/>
          <a:p>
            <a:endParaRPr lang="sl-SI" smtClean="0"/>
          </a:p>
        </p:txBody>
      </p:sp>
      <p:sp>
        <p:nvSpPr>
          <p:cNvPr id="61444" name="Ograda številke diapozitiva 3"/>
          <p:cNvSpPr>
            <a:spLocks noGrp="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B1471859-064B-48D3-86F3-AB212E158CC6}" type="slidenum">
              <a:rPr lang="en-US" sz="1300" smtClean="0"/>
              <a:pPr eaLnBrk="1" hangingPunct="1"/>
              <a:t>13</a:t>
            </a:fld>
            <a:endParaRPr lang="en-US" sz="13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34C1CFCB-4816-4002-8C46-AA28A6A125B4}" type="slidenum">
              <a:rPr lang="en-US" sz="1300" smtClean="0"/>
              <a:pPr eaLnBrk="1" hangingPunct="1"/>
              <a:t>14</a:t>
            </a:fld>
            <a:endParaRPr lang="en-US" sz="1300"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r>
              <a:rPr lang="sl-SI" smtClean="0"/>
              <a:t>Animation at </a:t>
            </a:r>
            <a:r>
              <a:rPr lang="en-US" smtClean="0"/>
              <a:t>http://www.petrol.si/taxonomy/term/43/all</a:t>
            </a:r>
            <a:endParaRPr lang="sl-SI"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Ograda stranske slike 1"/>
          <p:cNvSpPr>
            <a:spLocks noGrp="1" noRot="1" noChangeAspect="1" noTextEdit="1"/>
          </p:cNvSpPr>
          <p:nvPr>
            <p:ph type="sldImg"/>
          </p:nvPr>
        </p:nvSpPr>
        <p:spPr>
          <a:ln/>
        </p:spPr>
      </p:sp>
      <p:sp>
        <p:nvSpPr>
          <p:cNvPr id="67587" name="Ograda opomb 2"/>
          <p:cNvSpPr>
            <a:spLocks noGrp="1"/>
          </p:cNvSpPr>
          <p:nvPr>
            <p:ph type="body" idx="1"/>
          </p:nvPr>
        </p:nvSpPr>
        <p:spPr>
          <a:noFill/>
        </p:spPr>
        <p:txBody>
          <a:bodyPr/>
          <a:lstStyle/>
          <a:p>
            <a:pPr eaLnBrk="1" hangingPunct="1"/>
            <a:r>
              <a:rPr lang="sl-SI" dirty="0" err="1" smtClean="0"/>
              <a:t>When</a:t>
            </a:r>
            <a:r>
              <a:rPr lang="sl-SI" dirty="0" smtClean="0"/>
              <a:t> </a:t>
            </a:r>
            <a:r>
              <a:rPr lang="sl-SI" dirty="0" err="1" smtClean="0"/>
              <a:t>talking</a:t>
            </a:r>
            <a:r>
              <a:rPr lang="sl-SI" dirty="0" smtClean="0"/>
              <a:t> </a:t>
            </a:r>
            <a:r>
              <a:rPr lang="sl-SI" dirty="0" err="1" smtClean="0"/>
              <a:t>about</a:t>
            </a:r>
            <a:r>
              <a:rPr lang="sl-SI" dirty="0" smtClean="0"/>
              <a:t> </a:t>
            </a:r>
            <a:r>
              <a:rPr lang="sl-SI" dirty="0" err="1" smtClean="0"/>
              <a:t>mobile</a:t>
            </a:r>
            <a:r>
              <a:rPr lang="sl-SI" dirty="0" smtClean="0"/>
              <a:t> </a:t>
            </a:r>
            <a:r>
              <a:rPr lang="sl-SI" dirty="0" err="1" smtClean="0"/>
              <a:t>payment</a:t>
            </a:r>
            <a:r>
              <a:rPr lang="sl-SI" dirty="0" smtClean="0"/>
              <a:t> one </a:t>
            </a:r>
            <a:r>
              <a:rPr lang="sl-SI" dirty="0" err="1" smtClean="0"/>
              <a:t>can</a:t>
            </a:r>
            <a:r>
              <a:rPr lang="sl-SI" dirty="0" smtClean="0"/>
              <a:t> not </a:t>
            </a:r>
            <a:r>
              <a:rPr lang="sl-SI" dirty="0" err="1" smtClean="0"/>
              <a:t>avoid</a:t>
            </a:r>
            <a:r>
              <a:rPr lang="sl-SI" dirty="0" smtClean="0"/>
              <a:t> </a:t>
            </a:r>
            <a:r>
              <a:rPr lang="sl-SI" dirty="0" err="1" smtClean="0"/>
              <a:t>talking</a:t>
            </a:r>
            <a:r>
              <a:rPr lang="sl-SI" dirty="0" smtClean="0"/>
              <a:t> </a:t>
            </a:r>
            <a:r>
              <a:rPr lang="sl-SI" dirty="0" err="1" smtClean="0"/>
              <a:t>about</a:t>
            </a:r>
            <a:r>
              <a:rPr lang="sl-SI" dirty="0" smtClean="0"/>
              <a:t> </a:t>
            </a:r>
            <a:r>
              <a:rPr lang="sl-SI" dirty="0" err="1" smtClean="0"/>
              <a:t>technology</a:t>
            </a:r>
            <a:r>
              <a:rPr lang="sl-SI" dirty="0" smtClean="0"/>
              <a:t>, </a:t>
            </a:r>
            <a:r>
              <a:rPr lang="sl-SI" dirty="0" err="1" smtClean="0"/>
              <a:t>but</a:t>
            </a:r>
            <a:r>
              <a:rPr lang="sl-SI" dirty="0" smtClean="0"/>
              <a:t> </a:t>
            </a:r>
            <a:r>
              <a:rPr lang="sl-SI" dirty="0" err="1" smtClean="0"/>
              <a:t>only</a:t>
            </a:r>
            <a:r>
              <a:rPr lang="sl-SI" dirty="0" smtClean="0"/>
              <a:t> as </a:t>
            </a:r>
            <a:r>
              <a:rPr lang="sl-SI" dirty="0" err="1" smtClean="0"/>
              <a:t>an</a:t>
            </a:r>
            <a:r>
              <a:rPr lang="sl-SI" dirty="0" smtClean="0"/>
              <a:t> </a:t>
            </a:r>
            <a:r>
              <a:rPr lang="sl-SI" dirty="0" err="1" smtClean="0"/>
              <a:t>enabler</a:t>
            </a:r>
            <a:r>
              <a:rPr lang="sl-SI" dirty="0" smtClean="0"/>
              <a:t> to </a:t>
            </a:r>
            <a:r>
              <a:rPr lang="sl-SI" dirty="0" err="1" smtClean="0"/>
              <a:t>change</a:t>
            </a:r>
            <a:r>
              <a:rPr lang="sl-SI" dirty="0" smtClean="0"/>
              <a:t> </a:t>
            </a:r>
            <a:r>
              <a:rPr lang="sl-SI" dirty="0" err="1" smtClean="0"/>
              <a:t>the</a:t>
            </a:r>
            <a:r>
              <a:rPr lang="sl-SI" dirty="0" smtClean="0"/>
              <a:t> </a:t>
            </a:r>
            <a:r>
              <a:rPr lang="sl-SI" dirty="0" err="1" smtClean="0"/>
              <a:t>behaviour</a:t>
            </a:r>
            <a:r>
              <a:rPr lang="sl-SI" dirty="0" smtClean="0"/>
              <a:t> </a:t>
            </a:r>
            <a:r>
              <a:rPr lang="sl-SI" dirty="0" err="1" smtClean="0"/>
              <a:t>of</a:t>
            </a:r>
            <a:r>
              <a:rPr lang="sl-SI" dirty="0" smtClean="0"/>
              <a:t> </a:t>
            </a:r>
            <a:r>
              <a:rPr lang="sl-SI" dirty="0" err="1" smtClean="0"/>
              <a:t>the</a:t>
            </a:r>
            <a:r>
              <a:rPr lang="sl-SI" dirty="0" smtClean="0"/>
              <a:t> </a:t>
            </a:r>
            <a:r>
              <a:rPr lang="sl-SI" dirty="0" err="1" smtClean="0"/>
              <a:t>people</a:t>
            </a:r>
            <a:r>
              <a:rPr lang="sl-SI" dirty="0" smtClean="0"/>
              <a:t>. It is </a:t>
            </a:r>
            <a:r>
              <a:rPr lang="sl-SI" dirty="0" err="1" smtClean="0"/>
              <a:t>people</a:t>
            </a:r>
            <a:r>
              <a:rPr lang="sl-SI" dirty="0" smtClean="0"/>
              <a:t> </a:t>
            </a:r>
            <a:r>
              <a:rPr lang="sl-SI" dirty="0" err="1" smtClean="0"/>
              <a:t>who</a:t>
            </a:r>
            <a:r>
              <a:rPr lang="sl-SI" dirty="0" smtClean="0"/>
              <a:t> do </a:t>
            </a:r>
            <a:r>
              <a:rPr lang="sl-SI" dirty="0" err="1" smtClean="0"/>
              <a:t>the</a:t>
            </a:r>
            <a:r>
              <a:rPr lang="sl-SI" dirty="0" smtClean="0"/>
              <a:t> </a:t>
            </a:r>
            <a:r>
              <a:rPr lang="sl-SI" dirty="0" err="1" smtClean="0"/>
              <a:t>selection</a:t>
            </a:r>
            <a:r>
              <a:rPr lang="sl-SI" dirty="0" smtClean="0"/>
              <a:t> in </a:t>
            </a:r>
            <a:r>
              <a:rPr lang="sl-SI" dirty="0" err="1" smtClean="0"/>
              <a:t>the</a:t>
            </a:r>
            <a:r>
              <a:rPr lang="sl-SI" dirty="0" smtClean="0"/>
              <a:t> </a:t>
            </a:r>
            <a:r>
              <a:rPr lang="sl-SI" dirty="0" err="1" smtClean="0"/>
              <a:t>end</a:t>
            </a:r>
            <a:r>
              <a:rPr lang="sl-SI" dirty="0" smtClean="0"/>
              <a:t>. </a:t>
            </a:r>
            <a:r>
              <a:rPr lang="sl-SI" dirty="0" err="1" smtClean="0"/>
              <a:t>This</a:t>
            </a:r>
            <a:r>
              <a:rPr lang="sl-SI" dirty="0" smtClean="0"/>
              <a:t> is </a:t>
            </a:r>
            <a:r>
              <a:rPr lang="sl-SI" dirty="0" err="1" smtClean="0"/>
              <a:t>why</a:t>
            </a:r>
            <a:r>
              <a:rPr lang="sl-SI" dirty="0" smtClean="0"/>
              <a:t> </a:t>
            </a:r>
            <a:r>
              <a:rPr lang="sl-SI" dirty="0" err="1" smtClean="0"/>
              <a:t>we</a:t>
            </a:r>
            <a:r>
              <a:rPr lang="sl-SI" dirty="0" smtClean="0"/>
              <a:t> </a:t>
            </a:r>
            <a:r>
              <a:rPr lang="sl-SI" dirty="0" err="1" smtClean="0"/>
              <a:t>believe</a:t>
            </a:r>
            <a:r>
              <a:rPr lang="sl-SI" dirty="0" smtClean="0"/>
              <a:t> </a:t>
            </a:r>
            <a:r>
              <a:rPr lang="sl-SI" dirty="0" err="1" smtClean="0"/>
              <a:t>only</a:t>
            </a:r>
            <a:r>
              <a:rPr lang="sl-SI" dirty="0" smtClean="0"/>
              <a:t> open </a:t>
            </a:r>
            <a:r>
              <a:rPr lang="sl-SI" dirty="0" err="1" smtClean="0"/>
              <a:t>approach</a:t>
            </a:r>
            <a:r>
              <a:rPr lang="sl-SI" dirty="0" smtClean="0"/>
              <a:t> to </a:t>
            </a:r>
            <a:r>
              <a:rPr lang="sl-SI" dirty="0" err="1" smtClean="0"/>
              <a:t>mobile</a:t>
            </a:r>
            <a:r>
              <a:rPr lang="sl-SI" dirty="0" smtClean="0"/>
              <a:t> </a:t>
            </a:r>
            <a:r>
              <a:rPr lang="sl-SI" dirty="0" err="1" smtClean="0"/>
              <a:t>payment</a:t>
            </a:r>
            <a:r>
              <a:rPr lang="sl-SI" dirty="0" smtClean="0"/>
              <a:t> </a:t>
            </a:r>
            <a:r>
              <a:rPr lang="sl-SI" dirty="0" err="1" smtClean="0"/>
              <a:t>can</a:t>
            </a:r>
            <a:r>
              <a:rPr lang="sl-SI" dirty="0" smtClean="0"/>
              <a:t> </a:t>
            </a:r>
            <a:r>
              <a:rPr lang="sl-SI" dirty="0" err="1" smtClean="0"/>
              <a:t>be</a:t>
            </a:r>
            <a:r>
              <a:rPr lang="sl-SI" dirty="0" smtClean="0"/>
              <a:t> </a:t>
            </a:r>
            <a:r>
              <a:rPr lang="sl-SI" dirty="0" err="1" smtClean="0"/>
              <a:t>taken</a:t>
            </a:r>
            <a:r>
              <a:rPr lang="sl-SI" dirty="0" smtClean="0"/>
              <a:t>.</a:t>
            </a:r>
          </a:p>
          <a:p>
            <a:pPr eaLnBrk="1" hangingPunct="1"/>
            <a:endParaRPr lang="sl-SI" dirty="0" smtClean="0"/>
          </a:p>
          <a:p>
            <a:pPr eaLnBrk="1" hangingPunct="1"/>
            <a:r>
              <a:rPr lang="sl-SI" dirty="0" err="1" smtClean="0"/>
              <a:t>Mobile</a:t>
            </a:r>
            <a:r>
              <a:rPr lang="sl-SI" dirty="0" smtClean="0"/>
              <a:t> </a:t>
            </a:r>
            <a:r>
              <a:rPr lang="sl-SI" dirty="0" err="1" smtClean="0"/>
              <a:t>payment</a:t>
            </a:r>
            <a:r>
              <a:rPr lang="sl-SI" dirty="0" smtClean="0"/>
              <a:t> is a </a:t>
            </a:r>
            <a:r>
              <a:rPr lang="sl-SI" dirty="0" err="1" smtClean="0"/>
              <a:t>financial</a:t>
            </a:r>
            <a:r>
              <a:rPr lang="sl-SI" dirty="0" smtClean="0"/>
              <a:t> </a:t>
            </a:r>
            <a:r>
              <a:rPr lang="sl-SI" dirty="0" err="1" smtClean="0"/>
              <a:t>service</a:t>
            </a:r>
            <a:r>
              <a:rPr lang="sl-SI" dirty="0" smtClean="0"/>
              <a:t>, </a:t>
            </a:r>
            <a:r>
              <a:rPr lang="sl-SI" dirty="0" err="1" smtClean="0"/>
              <a:t>which</a:t>
            </a:r>
            <a:r>
              <a:rPr lang="sl-SI" dirty="0" smtClean="0"/>
              <a:t> </a:t>
            </a:r>
            <a:r>
              <a:rPr lang="sl-SI" dirty="0" err="1" smtClean="0"/>
              <a:t>means</a:t>
            </a:r>
            <a:r>
              <a:rPr lang="sl-SI" dirty="0" smtClean="0"/>
              <a:t> it </a:t>
            </a:r>
            <a:r>
              <a:rPr lang="sl-SI" dirty="0" err="1" smtClean="0"/>
              <a:t>has</a:t>
            </a:r>
            <a:r>
              <a:rPr lang="sl-SI" dirty="0" smtClean="0"/>
              <a:t> to </a:t>
            </a:r>
            <a:r>
              <a:rPr lang="sl-SI" dirty="0" err="1" smtClean="0"/>
              <a:t>survive</a:t>
            </a:r>
            <a:r>
              <a:rPr lang="sl-SI" dirty="0" smtClean="0"/>
              <a:t> on (razor) </a:t>
            </a:r>
            <a:r>
              <a:rPr lang="sl-SI" dirty="0" err="1" smtClean="0"/>
              <a:t>thin</a:t>
            </a:r>
            <a:r>
              <a:rPr lang="sl-SI" dirty="0" smtClean="0"/>
              <a:t> </a:t>
            </a:r>
            <a:r>
              <a:rPr lang="sl-SI" dirty="0" err="1" smtClean="0"/>
              <a:t>margins</a:t>
            </a:r>
            <a:r>
              <a:rPr lang="sl-SI" dirty="0" smtClean="0"/>
              <a:t>, </a:t>
            </a:r>
            <a:r>
              <a:rPr lang="sl-SI" dirty="0" err="1" smtClean="0"/>
              <a:t>something</a:t>
            </a:r>
            <a:r>
              <a:rPr lang="sl-SI" dirty="0" smtClean="0"/>
              <a:t> </a:t>
            </a:r>
            <a:r>
              <a:rPr lang="sl-SI" dirty="0" err="1" smtClean="0"/>
              <a:t>mobile</a:t>
            </a:r>
            <a:r>
              <a:rPr lang="sl-SI" dirty="0" smtClean="0"/>
              <a:t> </a:t>
            </a:r>
            <a:r>
              <a:rPr lang="sl-SI" dirty="0" err="1" smtClean="0"/>
              <a:t>operators</a:t>
            </a:r>
            <a:r>
              <a:rPr lang="sl-SI" dirty="0" smtClean="0"/>
              <a:t> are (</a:t>
            </a:r>
            <a:r>
              <a:rPr lang="sl-SI" dirty="0" err="1" smtClean="0"/>
              <a:t>still</a:t>
            </a:r>
            <a:r>
              <a:rPr lang="sl-SI" dirty="0" smtClean="0"/>
              <a:t>) not used to.</a:t>
            </a:r>
          </a:p>
          <a:p>
            <a:pPr eaLnBrk="1" hangingPunct="1"/>
            <a:endParaRPr lang="sl-SI" dirty="0" smtClean="0"/>
          </a:p>
          <a:p>
            <a:pPr eaLnBrk="1" hangingPunct="1"/>
            <a:r>
              <a:rPr lang="sl-SI" dirty="0" err="1" smtClean="0"/>
              <a:t>Mobile</a:t>
            </a:r>
            <a:r>
              <a:rPr lang="sl-SI" dirty="0" smtClean="0"/>
              <a:t> </a:t>
            </a:r>
            <a:r>
              <a:rPr lang="sl-SI" dirty="0" err="1" smtClean="0"/>
              <a:t>payment</a:t>
            </a:r>
            <a:r>
              <a:rPr lang="sl-SI" dirty="0" smtClean="0"/>
              <a:t> is </a:t>
            </a:r>
            <a:r>
              <a:rPr lang="sl-SI" dirty="0" err="1" smtClean="0"/>
              <a:t>about</a:t>
            </a:r>
            <a:r>
              <a:rPr lang="sl-SI" dirty="0" smtClean="0"/>
              <a:t> </a:t>
            </a:r>
            <a:r>
              <a:rPr lang="sl-SI" dirty="0" err="1" smtClean="0"/>
              <a:t>changing</a:t>
            </a:r>
            <a:r>
              <a:rPr lang="sl-SI" dirty="0" smtClean="0"/>
              <a:t> </a:t>
            </a:r>
            <a:r>
              <a:rPr lang="sl-SI" dirty="0" err="1" smtClean="0"/>
              <a:t>the</a:t>
            </a:r>
            <a:r>
              <a:rPr lang="sl-SI" dirty="0" smtClean="0"/>
              <a:t> </a:t>
            </a:r>
            <a:r>
              <a:rPr lang="sl-SI" dirty="0" err="1" smtClean="0"/>
              <a:t>habits</a:t>
            </a:r>
            <a:r>
              <a:rPr lang="sl-SI" dirty="0" smtClean="0"/>
              <a:t> </a:t>
            </a:r>
            <a:r>
              <a:rPr lang="sl-SI" dirty="0" err="1" smtClean="0"/>
              <a:t>of</a:t>
            </a:r>
            <a:r>
              <a:rPr lang="sl-SI" dirty="0" smtClean="0"/>
              <a:t> </a:t>
            </a:r>
            <a:r>
              <a:rPr lang="sl-SI" dirty="0" err="1" smtClean="0"/>
              <a:t>people</a:t>
            </a:r>
            <a:r>
              <a:rPr lang="sl-SI" dirty="0" smtClean="0"/>
              <a:t> in </a:t>
            </a:r>
            <a:r>
              <a:rPr lang="sl-SI" dirty="0" err="1" smtClean="0"/>
              <a:t>the</a:t>
            </a:r>
            <a:r>
              <a:rPr lang="sl-SI" dirty="0" smtClean="0"/>
              <a:t> </a:t>
            </a:r>
            <a:r>
              <a:rPr lang="sl-SI" dirty="0" err="1" smtClean="0"/>
              <a:t>ways</a:t>
            </a:r>
            <a:r>
              <a:rPr lang="sl-SI" dirty="0" smtClean="0"/>
              <a:t> </a:t>
            </a:r>
            <a:r>
              <a:rPr lang="sl-SI" dirty="0" err="1" smtClean="0"/>
              <a:t>they</a:t>
            </a:r>
            <a:r>
              <a:rPr lang="sl-SI" dirty="0" smtClean="0"/>
              <a:t> </a:t>
            </a:r>
            <a:r>
              <a:rPr lang="sl-SI" dirty="0" err="1" smtClean="0"/>
              <a:t>use</a:t>
            </a:r>
            <a:r>
              <a:rPr lang="sl-SI" dirty="0" smtClean="0"/>
              <a:t> </a:t>
            </a:r>
            <a:r>
              <a:rPr lang="sl-SI" dirty="0" err="1" smtClean="0"/>
              <a:t>money</a:t>
            </a:r>
            <a:r>
              <a:rPr lang="sl-SI" dirty="0" smtClean="0"/>
              <a:t>. An </a:t>
            </a:r>
            <a:r>
              <a:rPr lang="sl-SI" dirty="0" err="1" smtClean="0"/>
              <a:t>average</a:t>
            </a:r>
            <a:r>
              <a:rPr lang="sl-SI" dirty="0" smtClean="0"/>
              <a:t> </a:t>
            </a:r>
            <a:r>
              <a:rPr lang="sl-SI" dirty="0" err="1" smtClean="0"/>
              <a:t>person</a:t>
            </a:r>
            <a:r>
              <a:rPr lang="sl-SI" dirty="0" smtClean="0"/>
              <a:t> is </a:t>
            </a:r>
            <a:r>
              <a:rPr lang="sl-SI" dirty="0" err="1" smtClean="0"/>
              <a:t>conservative</a:t>
            </a:r>
            <a:r>
              <a:rPr lang="sl-SI" dirty="0" smtClean="0"/>
              <a:t> </a:t>
            </a:r>
            <a:r>
              <a:rPr lang="sl-SI" dirty="0" err="1" smtClean="0"/>
              <a:t>about</a:t>
            </a:r>
            <a:r>
              <a:rPr lang="sl-SI" dirty="0" smtClean="0"/>
              <a:t> </a:t>
            </a:r>
            <a:r>
              <a:rPr lang="sl-SI" dirty="0" err="1" smtClean="0"/>
              <a:t>money</a:t>
            </a:r>
            <a:r>
              <a:rPr lang="sl-SI" dirty="0" smtClean="0"/>
              <a:t>, so </a:t>
            </a:r>
            <a:r>
              <a:rPr lang="sl-SI" dirty="0" err="1" smtClean="0"/>
              <a:t>changing</a:t>
            </a:r>
            <a:r>
              <a:rPr lang="sl-SI" dirty="0" smtClean="0"/>
              <a:t> </a:t>
            </a:r>
            <a:r>
              <a:rPr lang="sl-SI" dirty="0" err="1" smtClean="0"/>
              <a:t>habits</a:t>
            </a:r>
            <a:r>
              <a:rPr lang="sl-SI" dirty="0" smtClean="0"/>
              <a:t> in </a:t>
            </a:r>
            <a:r>
              <a:rPr lang="sl-SI" dirty="0" err="1" smtClean="0"/>
              <a:t>this</a:t>
            </a:r>
            <a:r>
              <a:rPr lang="sl-SI" dirty="0" smtClean="0"/>
              <a:t> </a:t>
            </a:r>
            <a:r>
              <a:rPr lang="sl-SI" dirty="0" err="1" smtClean="0"/>
              <a:t>area</a:t>
            </a:r>
            <a:r>
              <a:rPr lang="sl-SI" dirty="0" smtClean="0"/>
              <a:t> </a:t>
            </a:r>
            <a:r>
              <a:rPr lang="sl-SI" dirty="0" err="1" smtClean="0"/>
              <a:t>requires</a:t>
            </a:r>
            <a:r>
              <a:rPr lang="sl-SI" dirty="0" smtClean="0"/>
              <a:t> a lot </a:t>
            </a:r>
            <a:r>
              <a:rPr lang="sl-SI" dirty="0" err="1" smtClean="0"/>
              <a:t>of</a:t>
            </a:r>
            <a:r>
              <a:rPr lang="sl-SI" dirty="0" smtClean="0"/>
              <a:t> </a:t>
            </a:r>
            <a:r>
              <a:rPr lang="sl-SI" dirty="0" err="1" smtClean="0"/>
              <a:t>patience</a:t>
            </a:r>
            <a:r>
              <a:rPr lang="sl-SI" dirty="0" smtClean="0"/>
              <a:t> </a:t>
            </a:r>
            <a:r>
              <a:rPr lang="sl-SI" dirty="0" err="1" smtClean="0"/>
              <a:t>and</a:t>
            </a:r>
            <a:r>
              <a:rPr lang="sl-SI" dirty="0" smtClean="0"/>
              <a:t> </a:t>
            </a:r>
            <a:r>
              <a:rPr lang="sl-SI" dirty="0" err="1" smtClean="0"/>
              <a:t>hard</a:t>
            </a:r>
            <a:r>
              <a:rPr lang="sl-SI" dirty="0" smtClean="0"/>
              <a:t> </a:t>
            </a:r>
            <a:r>
              <a:rPr lang="sl-SI" dirty="0" err="1" smtClean="0"/>
              <a:t>work</a:t>
            </a:r>
            <a:r>
              <a:rPr lang="sl-SI" dirty="0" smtClean="0"/>
              <a:t>. But, on </a:t>
            </a:r>
            <a:r>
              <a:rPr lang="sl-SI" dirty="0" err="1" smtClean="0"/>
              <a:t>the</a:t>
            </a:r>
            <a:r>
              <a:rPr lang="sl-SI" dirty="0" smtClean="0"/>
              <a:t> </a:t>
            </a:r>
            <a:r>
              <a:rPr lang="sl-SI" dirty="0" err="1" smtClean="0"/>
              <a:t>other</a:t>
            </a:r>
            <a:r>
              <a:rPr lang="sl-SI" dirty="0" smtClean="0"/>
              <a:t> </a:t>
            </a:r>
            <a:r>
              <a:rPr lang="sl-SI" dirty="0" err="1" smtClean="0"/>
              <a:t>hand</a:t>
            </a:r>
            <a:r>
              <a:rPr lang="sl-SI" dirty="0" smtClean="0"/>
              <a:t>, </a:t>
            </a:r>
            <a:r>
              <a:rPr lang="sl-SI" dirty="0" err="1" smtClean="0"/>
              <a:t>money</a:t>
            </a:r>
            <a:r>
              <a:rPr lang="sl-SI" dirty="0" smtClean="0"/>
              <a:t> “</a:t>
            </a:r>
            <a:r>
              <a:rPr lang="sl-SI" dirty="0" err="1" smtClean="0"/>
              <a:t>makes</a:t>
            </a:r>
            <a:r>
              <a:rPr lang="sl-SI" dirty="0" smtClean="0"/>
              <a:t> </a:t>
            </a:r>
            <a:r>
              <a:rPr lang="sl-SI" dirty="0" err="1" smtClean="0"/>
              <a:t>the</a:t>
            </a:r>
            <a:r>
              <a:rPr lang="sl-SI" dirty="0" smtClean="0"/>
              <a:t> </a:t>
            </a:r>
            <a:r>
              <a:rPr lang="sl-SI" dirty="0" err="1" smtClean="0"/>
              <a:t>world</a:t>
            </a:r>
            <a:r>
              <a:rPr lang="sl-SI" dirty="0" smtClean="0"/>
              <a:t> go </a:t>
            </a:r>
            <a:r>
              <a:rPr lang="sl-SI" dirty="0" err="1" smtClean="0"/>
              <a:t>round</a:t>
            </a:r>
            <a:r>
              <a:rPr lang="sl-SI" dirty="0" smtClean="0"/>
              <a:t>”, </a:t>
            </a:r>
            <a:r>
              <a:rPr lang="sl-SI" dirty="0" err="1" smtClean="0"/>
              <a:t>which</a:t>
            </a:r>
            <a:r>
              <a:rPr lang="sl-SI" dirty="0" smtClean="0"/>
              <a:t> </a:t>
            </a:r>
            <a:r>
              <a:rPr lang="sl-SI" dirty="0" err="1" smtClean="0"/>
              <a:t>translates</a:t>
            </a:r>
            <a:r>
              <a:rPr lang="sl-SI" dirty="0" smtClean="0"/>
              <a:t> to </a:t>
            </a:r>
            <a:r>
              <a:rPr lang="sl-SI" dirty="0" err="1" smtClean="0"/>
              <a:t>billions</a:t>
            </a:r>
            <a:r>
              <a:rPr lang="sl-SI" dirty="0" smtClean="0"/>
              <a:t> </a:t>
            </a:r>
            <a:r>
              <a:rPr lang="sl-SI" dirty="0" err="1" smtClean="0"/>
              <a:t>of</a:t>
            </a:r>
            <a:r>
              <a:rPr lang="sl-SI" dirty="0" smtClean="0"/>
              <a:t> </a:t>
            </a:r>
            <a:r>
              <a:rPr lang="sl-SI" dirty="0" err="1" smtClean="0"/>
              <a:t>transactions</a:t>
            </a:r>
            <a:r>
              <a:rPr lang="sl-SI" dirty="0" smtClean="0"/>
              <a:t> </a:t>
            </a:r>
            <a:r>
              <a:rPr lang="sl-SI" dirty="0" err="1" smtClean="0"/>
              <a:t>worth</a:t>
            </a:r>
            <a:r>
              <a:rPr lang="sl-SI" dirty="0" smtClean="0"/>
              <a:t> </a:t>
            </a:r>
            <a:r>
              <a:rPr lang="sl-SI" dirty="0" err="1" smtClean="0"/>
              <a:t>trillions</a:t>
            </a:r>
            <a:r>
              <a:rPr lang="sl-SI" dirty="0" smtClean="0"/>
              <a:t> </a:t>
            </a:r>
            <a:r>
              <a:rPr lang="sl-SI" dirty="0" err="1" smtClean="0"/>
              <a:t>of</a:t>
            </a:r>
            <a:r>
              <a:rPr lang="sl-SI" dirty="0" smtClean="0"/>
              <a:t> USD – so </a:t>
            </a:r>
            <a:r>
              <a:rPr lang="sl-SI" dirty="0" err="1" smtClean="0"/>
              <a:t>plenty</a:t>
            </a:r>
            <a:r>
              <a:rPr lang="sl-SI" dirty="0" smtClean="0"/>
              <a:t> </a:t>
            </a:r>
            <a:r>
              <a:rPr lang="sl-SI" dirty="0" err="1" smtClean="0"/>
              <a:t>of</a:t>
            </a:r>
            <a:r>
              <a:rPr lang="sl-SI" dirty="0" smtClean="0"/>
              <a:t> </a:t>
            </a:r>
            <a:r>
              <a:rPr lang="sl-SI" dirty="0" err="1" smtClean="0"/>
              <a:t>potential</a:t>
            </a:r>
            <a:r>
              <a:rPr lang="sl-SI" dirty="0" smtClean="0"/>
              <a:t> </a:t>
            </a:r>
            <a:r>
              <a:rPr lang="sl-SI" dirty="0" err="1" smtClean="0"/>
              <a:t>reward</a:t>
            </a:r>
            <a:r>
              <a:rPr lang="sl-SI" dirty="0" smtClean="0"/>
              <a:t> </a:t>
            </a:r>
            <a:r>
              <a:rPr lang="sl-SI" dirty="0" err="1" smtClean="0"/>
              <a:t>for</a:t>
            </a:r>
            <a:r>
              <a:rPr lang="sl-SI" dirty="0" smtClean="0"/>
              <a:t> </a:t>
            </a:r>
            <a:r>
              <a:rPr lang="sl-SI" dirty="0" err="1" smtClean="0"/>
              <a:t>those</a:t>
            </a:r>
            <a:r>
              <a:rPr lang="sl-SI" dirty="0" smtClean="0"/>
              <a:t> </a:t>
            </a:r>
            <a:r>
              <a:rPr lang="sl-SI" dirty="0" err="1" smtClean="0"/>
              <a:t>that</a:t>
            </a:r>
            <a:r>
              <a:rPr lang="sl-SI" dirty="0" smtClean="0"/>
              <a:t> </a:t>
            </a:r>
            <a:r>
              <a:rPr lang="sl-SI" dirty="0" err="1" smtClean="0"/>
              <a:t>succeed</a:t>
            </a:r>
            <a:r>
              <a:rPr lang="sl-SI" dirty="0" smtClean="0"/>
              <a:t>!</a:t>
            </a:r>
          </a:p>
          <a:p>
            <a:endParaRPr lang="sl-SI" dirty="0" smtClean="0"/>
          </a:p>
        </p:txBody>
      </p:sp>
      <p:sp>
        <p:nvSpPr>
          <p:cNvPr id="67588" name="Ograda številke diapozitiva 3"/>
          <p:cNvSpPr>
            <a:spLocks noGrp="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2D51E629-8E10-465D-B8EB-BF115EE2954D}" type="slidenum">
              <a:rPr lang="en-US" sz="1300" smtClean="0"/>
              <a:pPr eaLnBrk="1" hangingPunct="1"/>
              <a:t>15</a:t>
            </a:fld>
            <a:endParaRPr lang="en-US" sz="13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Ograda stranske slike 1"/>
          <p:cNvSpPr>
            <a:spLocks noGrp="1" noRot="1" noChangeAspect="1" noTextEdit="1"/>
          </p:cNvSpPr>
          <p:nvPr>
            <p:ph type="sldImg"/>
          </p:nvPr>
        </p:nvSpPr>
        <p:spPr>
          <a:ln/>
        </p:spPr>
      </p:sp>
      <p:sp>
        <p:nvSpPr>
          <p:cNvPr id="68611" name="Ograda opomb 2"/>
          <p:cNvSpPr>
            <a:spLocks noGrp="1"/>
          </p:cNvSpPr>
          <p:nvPr>
            <p:ph type="body" idx="1"/>
          </p:nvPr>
        </p:nvSpPr>
        <p:spPr>
          <a:noFill/>
        </p:spPr>
        <p:txBody>
          <a:bodyPr/>
          <a:lstStyle/>
          <a:p>
            <a:r>
              <a:rPr lang="sl-SI" smtClean="0"/>
              <a:t>Despite all the fuss and the success of premium SMSes, mobile payment industry is still in its early phase. We can compare this stage with the times when people were claiming pieces of land on new territories without knowing what will grow on them in the end – a big city, a small village or only grass. But we know now as well as others have known then – if you do not own a piece of land, you will never own what might grow on it.</a:t>
            </a:r>
          </a:p>
          <a:p>
            <a:endParaRPr lang="sl-SI" smtClean="0"/>
          </a:p>
          <a:p>
            <a:r>
              <a:rPr lang="sl-SI" b="1" smtClean="0"/>
              <a:t>People will always find a way to use a technology to help fulfill their needs. We can either steer it, block it, enable it or only let it happen. But happen it will.</a:t>
            </a:r>
          </a:p>
          <a:p>
            <a:endParaRPr lang="sl-SI" smtClean="0"/>
          </a:p>
        </p:txBody>
      </p:sp>
      <p:sp>
        <p:nvSpPr>
          <p:cNvPr id="68612" name="Ograda številke diapozitiva 3"/>
          <p:cNvSpPr>
            <a:spLocks noGrp="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EFC7ABB7-58F4-4A09-A8C9-E82823C2708F}" type="slidenum">
              <a:rPr lang="en-US" sz="1300" smtClean="0"/>
              <a:pPr eaLnBrk="1" hangingPunct="1"/>
              <a:t>16</a:t>
            </a:fld>
            <a:endParaRPr lang="en-US" sz="13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502FE679-7C6C-42FE-8F73-B0CB27D5E18F}" type="slidenum">
              <a:rPr lang="en-US" sz="1100" smtClean="0"/>
              <a:pPr eaLnBrk="1" hangingPunct="1"/>
              <a:t>17</a:t>
            </a:fld>
            <a:endParaRPr lang="en-US" sz="1100"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sl-SI" smtClean="0"/>
              <a:t>We can wrap this up with a set of rules of engagement for a mobile operator that wants to dwell into the mobile payments. </a:t>
            </a:r>
          </a:p>
          <a:p>
            <a:endParaRPr lang="sl-SI" smtClean="0"/>
          </a:p>
          <a:p>
            <a:r>
              <a:rPr lang="sl-SI" smtClean="0"/>
              <a:t>These rules apply more for emerging markets that for developed markets. On developed markets partnering with financial institutions is a must!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Ograda stranske slike 1"/>
          <p:cNvSpPr>
            <a:spLocks noGrp="1" noRot="1" noChangeAspect="1" noTextEdit="1"/>
          </p:cNvSpPr>
          <p:nvPr>
            <p:ph type="sldImg"/>
          </p:nvPr>
        </p:nvSpPr>
        <p:spPr>
          <a:ln/>
        </p:spPr>
      </p:sp>
      <p:sp>
        <p:nvSpPr>
          <p:cNvPr id="74755" name="Ograda opomb 2"/>
          <p:cNvSpPr>
            <a:spLocks noGrp="1"/>
          </p:cNvSpPr>
          <p:nvPr>
            <p:ph type="body" idx="1"/>
          </p:nvPr>
        </p:nvSpPr>
        <p:spPr>
          <a:noFill/>
        </p:spPr>
        <p:txBody>
          <a:bodyPr/>
          <a:lstStyle/>
          <a:p>
            <a:endParaRPr lang="sl-SI" smtClean="0"/>
          </a:p>
        </p:txBody>
      </p:sp>
      <p:sp>
        <p:nvSpPr>
          <p:cNvPr id="74756" name="Ograda številke diapozitiva 3"/>
          <p:cNvSpPr>
            <a:spLocks noGrp="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8A73BFE9-99D7-48B2-9E93-E9C1F289C67F}" type="slidenum">
              <a:rPr lang="en-US" sz="1300" smtClean="0"/>
              <a:pPr eaLnBrk="1" hangingPunct="1"/>
              <a:t>18</a:t>
            </a:fld>
            <a:endParaRPr lang="en-US" sz="13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45E6314C-9BF7-41BA-BA26-908D93D68C0C}" type="slidenum">
              <a:rPr lang="en-US" sz="1300" smtClean="0"/>
              <a:pPr eaLnBrk="1" hangingPunct="1"/>
              <a:t>2</a:t>
            </a:fld>
            <a:endParaRPr lang="en-US" sz="1300" smtClean="0"/>
          </a:p>
        </p:txBody>
      </p:sp>
      <p:sp>
        <p:nvSpPr>
          <p:cNvPr id="44035" name="Rectangle 7"/>
          <p:cNvSpPr txBox="1">
            <a:spLocks noGrp="1" noChangeArrowheads="1"/>
          </p:cNvSpPr>
          <p:nvPr/>
        </p:nvSpPr>
        <p:spPr bwMode="auto">
          <a:xfrm>
            <a:off x="4022725" y="9718675"/>
            <a:ext cx="307498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386" tIns="48692" rIns="97386" bIns="48692" anchor="b"/>
          <a:lstStyle>
            <a:lvl1pPr defTabSz="947738" eaLnBrk="0" hangingPunct="0">
              <a:defRPr sz="1600">
                <a:solidFill>
                  <a:schemeClr val="tx1"/>
                </a:solidFill>
                <a:latin typeface="Arial" charset="0"/>
              </a:defRPr>
            </a:lvl1pPr>
            <a:lvl2pPr marL="742950" indent="-285750" defTabSz="947738" eaLnBrk="0" hangingPunct="0">
              <a:defRPr sz="1600">
                <a:solidFill>
                  <a:schemeClr val="tx1"/>
                </a:solidFill>
                <a:latin typeface="Arial" charset="0"/>
              </a:defRPr>
            </a:lvl2pPr>
            <a:lvl3pPr marL="1143000" indent="-228600" defTabSz="947738" eaLnBrk="0" hangingPunct="0">
              <a:defRPr sz="1600">
                <a:solidFill>
                  <a:schemeClr val="tx1"/>
                </a:solidFill>
                <a:latin typeface="Arial" charset="0"/>
              </a:defRPr>
            </a:lvl3pPr>
            <a:lvl4pPr marL="1600200" indent="-228600" defTabSz="947738" eaLnBrk="0" hangingPunct="0">
              <a:defRPr sz="1600">
                <a:solidFill>
                  <a:schemeClr val="tx1"/>
                </a:solidFill>
                <a:latin typeface="Arial" charset="0"/>
              </a:defRPr>
            </a:lvl4pPr>
            <a:lvl5pPr marL="2057400" indent="-228600" defTabSz="947738" eaLnBrk="0" hangingPunct="0">
              <a:defRPr sz="1600">
                <a:solidFill>
                  <a:schemeClr val="tx1"/>
                </a:solidFill>
                <a:latin typeface="Arial" charset="0"/>
              </a:defRPr>
            </a:lvl5pPr>
            <a:lvl6pPr marL="2514600" indent="-228600" defTabSz="947738" eaLnBrk="0" fontAlgn="base" hangingPunct="0">
              <a:spcBef>
                <a:spcPct val="0"/>
              </a:spcBef>
              <a:spcAft>
                <a:spcPct val="0"/>
              </a:spcAft>
              <a:defRPr sz="1600">
                <a:solidFill>
                  <a:schemeClr val="tx1"/>
                </a:solidFill>
                <a:latin typeface="Arial" charset="0"/>
              </a:defRPr>
            </a:lvl6pPr>
            <a:lvl7pPr marL="2971800" indent="-228600" defTabSz="947738" eaLnBrk="0" fontAlgn="base" hangingPunct="0">
              <a:spcBef>
                <a:spcPct val="0"/>
              </a:spcBef>
              <a:spcAft>
                <a:spcPct val="0"/>
              </a:spcAft>
              <a:defRPr sz="1600">
                <a:solidFill>
                  <a:schemeClr val="tx1"/>
                </a:solidFill>
                <a:latin typeface="Arial" charset="0"/>
              </a:defRPr>
            </a:lvl7pPr>
            <a:lvl8pPr marL="3429000" indent="-228600" defTabSz="947738" eaLnBrk="0" fontAlgn="base" hangingPunct="0">
              <a:spcBef>
                <a:spcPct val="0"/>
              </a:spcBef>
              <a:spcAft>
                <a:spcPct val="0"/>
              </a:spcAft>
              <a:defRPr sz="1600">
                <a:solidFill>
                  <a:schemeClr val="tx1"/>
                </a:solidFill>
                <a:latin typeface="Arial" charset="0"/>
              </a:defRPr>
            </a:lvl8pPr>
            <a:lvl9pPr marL="3886200" indent="-228600" defTabSz="947738" eaLnBrk="0" fontAlgn="base" hangingPunct="0">
              <a:spcBef>
                <a:spcPct val="0"/>
              </a:spcBef>
              <a:spcAft>
                <a:spcPct val="0"/>
              </a:spcAft>
              <a:defRPr sz="1600">
                <a:solidFill>
                  <a:schemeClr val="tx1"/>
                </a:solidFill>
                <a:latin typeface="Arial" charset="0"/>
              </a:defRPr>
            </a:lvl9pPr>
          </a:lstStyle>
          <a:p>
            <a:pPr algn="r" eaLnBrk="1" hangingPunct="1"/>
            <a:fld id="{28E24F8F-E4AD-47C7-8B00-6D82B7D1A67D}" type="slidenum">
              <a:rPr lang="en-US" sz="1100"/>
              <a:pPr algn="r" eaLnBrk="1" hangingPunct="1"/>
              <a:t>2</a:t>
            </a:fld>
            <a:endParaRPr lang="en-US" sz="1100"/>
          </a:p>
        </p:txBody>
      </p:sp>
      <p:sp>
        <p:nvSpPr>
          <p:cNvPr id="44036" name="Rectangle 2"/>
          <p:cNvSpPr>
            <a:spLocks noGrp="1" noRot="1" noChangeAspect="1" noChangeArrowheads="1" noTextEdit="1"/>
          </p:cNvSpPr>
          <p:nvPr>
            <p:ph type="sldImg"/>
          </p:nvPr>
        </p:nvSpPr>
        <p:spPr>
          <a:xfrm>
            <a:off x="992188" y="766763"/>
            <a:ext cx="5119687" cy="3840162"/>
          </a:xfrm>
          <a:ln/>
        </p:spPr>
      </p:sp>
      <p:sp>
        <p:nvSpPr>
          <p:cNvPr id="44037" name="Rectangle 3"/>
          <p:cNvSpPr>
            <a:spLocks noGrp="1" noChangeArrowheads="1"/>
          </p:cNvSpPr>
          <p:nvPr>
            <p:ph type="body" idx="1"/>
          </p:nvPr>
        </p:nvSpPr>
        <p:spPr>
          <a:xfrm>
            <a:off x="709613" y="4860925"/>
            <a:ext cx="5680075" cy="4606925"/>
          </a:xfrm>
          <a:noFill/>
        </p:spPr>
        <p:txBody>
          <a:bodyPr lIns="97386" tIns="48692" rIns="97386" bIns="48692"/>
          <a:lstStyle/>
          <a:p>
            <a:pPr eaLnBrk="1" hangingPunct="1"/>
            <a:endParaRPr lang="sl-SI"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3F0A45D2-FC2F-4DEA-97DC-9DF7EBEDA81C}" type="slidenum">
              <a:rPr lang="en-US" sz="1300" smtClean="0"/>
              <a:pPr eaLnBrk="1" hangingPunct="1"/>
              <a:t>3</a:t>
            </a:fld>
            <a:endParaRPr lang="en-US" sz="130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sl-SI"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F896C784-64D0-4644-B703-4D97CA3B9982}" type="slidenum">
              <a:rPr lang="en-US" sz="1300" smtClean="0"/>
              <a:pPr eaLnBrk="1" hangingPunct="1"/>
              <a:t>4</a:t>
            </a:fld>
            <a:endParaRPr lang="en-US" sz="1300" smtClean="0"/>
          </a:p>
        </p:txBody>
      </p:sp>
      <p:sp>
        <p:nvSpPr>
          <p:cNvPr id="52227" name="Rectangle 2"/>
          <p:cNvSpPr>
            <a:spLocks noGrp="1" noRot="1" noChangeAspect="1" noChangeArrowheads="1" noTextEdit="1"/>
          </p:cNvSpPr>
          <p:nvPr>
            <p:ph type="sldImg"/>
          </p:nvPr>
        </p:nvSpPr>
        <p:spPr>
          <a:xfrm>
            <a:off x="1019175" y="809625"/>
            <a:ext cx="5062538" cy="3797300"/>
          </a:xfrm>
          <a:ln/>
        </p:spPr>
      </p:sp>
      <p:sp>
        <p:nvSpPr>
          <p:cNvPr id="52228" name="Rectangle 3"/>
          <p:cNvSpPr>
            <a:spLocks noGrp="1" noChangeArrowheads="1"/>
          </p:cNvSpPr>
          <p:nvPr>
            <p:ph type="body" idx="1"/>
          </p:nvPr>
        </p:nvSpPr>
        <p:spPr>
          <a:xfrm>
            <a:off x="947738" y="4849813"/>
            <a:ext cx="5203825" cy="4606925"/>
          </a:xfrm>
          <a:noFill/>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Ograda stranske slike 1"/>
          <p:cNvSpPr>
            <a:spLocks noGrp="1" noRot="1" noChangeAspect="1" noTextEdit="1"/>
          </p:cNvSpPr>
          <p:nvPr>
            <p:ph type="sldImg"/>
          </p:nvPr>
        </p:nvSpPr>
        <p:spPr>
          <a:ln/>
        </p:spPr>
      </p:sp>
      <p:sp>
        <p:nvSpPr>
          <p:cNvPr id="53251" name="Ograda opomb 2"/>
          <p:cNvSpPr>
            <a:spLocks noGrp="1"/>
          </p:cNvSpPr>
          <p:nvPr>
            <p:ph type="body" idx="1"/>
          </p:nvPr>
        </p:nvSpPr>
        <p:spPr>
          <a:noFill/>
        </p:spPr>
        <p:txBody>
          <a:bodyPr/>
          <a:lstStyle/>
          <a:p>
            <a:endParaRPr lang="sl-SI" smtClean="0"/>
          </a:p>
        </p:txBody>
      </p:sp>
      <p:sp>
        <p:nvSpPr>
          <p:cNvPr id="53252" name="Ograda številke diapozitiva 3"/>
          <p:cNvSpPr>
            <a:spLocks noGrp="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129F85FA-53A9-45B0-B0B5-EE6D23EFF9C5}" type="slidenum">
              <a:rPr lang="en-US" sz="1300" smtClean="0"/>
              <a:pPr eaLnBrk="1" hangingPunct="1"/>
              <a:t>5</a:t>
            </a:fld>
            <a:endParaRPr lang="en-US" sz="13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7AE85A75-9BF7-40A2-AC0F-6C0C1422B168}" type="slidenum">
              <a:rPr lang="en-US" sz="1300" smtClean="0"/>
              <a:pPr eaLnBrk="1" hangingPunct="1"/>
              <a:t>6</a:t>
            </a:fld>
            <a:endParaRPr lang="en-US" sz="1300" smtClean="0"/>
          </a:p>
        </p:txBody>
      </p:sp>
      <p:sp>
        <p:nvSpPr>
          <p:cNvPr id="54275" name="Rectangle 7"/>
          <p:cNvSpPr txBox="1">
            <a:spLocks noGrp="1" noChangeArrowheads="1"/>
          </p:cNvSpPr>
          <p:nvPr/>
        </p:nvSpPr>
        <p:spPr bwMode="auto">
          <a:xfrm>
            <a:off x="4022725" y="9718675"/>
            <a:ext cx="307498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386" tIns="48692" rIns="97386" bIns="48692" anchor="b"/>
          <a:lstStyle>
            <a:lvl1pPr defTabSz="947738" eaLnBrk="0" hangingPunct="0">
              <a:defRPr sz="1600">
                <a:solidFill>
                  <a:schemeClr val="tx1"/>
                </a:solidFill>
                <a:latin typeface="Arial" charset="0"/>
              </a:defRPr>
            </a:lvl1pPr>
            <a:lvl2pPr marL="742950" indent="-285750" defTabSz="947738" eaLnBrk="0" hangingPunct="0">
              <a:defRPr sz="1600">
                <a:solidFill>
                  <a:schemeClr val="tx1"/>
                </a:solidFill>
                <a:latin typeface="Arial" charset="0"/>
              </a:defRPr>
            </a:lvl2pPr>
            <a:lvl3pPr marL="1143000" indent="-228600" defTabSz="947738" eaLnBrk="0" hangingPunct="0">
              <a:defRPr sz="1600">
                <a:solidFill>
                  <a:schemeClr val="tx1"/>
                </a:solidFill>
                <a:latin typeface="Arial" charset="0"/>
              </a:defRPr>
            </a:lvl3pPr>
            <a:lvl4pPr marL="1600200" indent="-228600" defTabSz="947738" eaLnBrk="0" hangingPunct="0">
              <a:defRPr sz="1600">
                <a:solidFill>
                  <a:schemeClr val="tx1"/>
                </a:solidFill>
                <a:latin typeface="Arial" charset="0"/>
              </a:defRPr>
            </a:lvl4pPr>
            <a:lvl5pPr marL="2057400" indent="-228600" defTabSz="947738" eaLnBrk="0" hangingPunct="0">
              <a:defRPr sz="1600">
                <a:solidFill>
                  <a:schemeClr val="tx1"/>
                </a:solidFill>
                <a:latin typeface="Arial" charset="0"/>
              </a:defRPr>
            </a:lvl5pPr>
            <a:lvl6pPr marL="2514600" indent="-228600" defTabSz="947738" eaLnBrk="0" fontAlgn="base" hangingPunct="0">
              <a:spcBef>
                <a:spcPct val="0"/>
              </a:spcBef>
              <a:spcAft>
                <a:spcPct val="0"/>
              </a:spcAft>
              <a:defRPr sz="1600">
                <a:solidFill>
                  <a:schemeClr val="tx1"/>
                </a:solidFill>
                <a:latin typeface="Arial" charset="0"/>
              </a:defRPr>
            </a:lvl6pPr>
            <a:lvl7pPr marL="2971800" indent="-228600" defTabSz="947738" eaLnBrk="0" fontAlgn="base" hangingPunct="0">
              <a:spcBef>
                <a:spcPct val="0"/>
              </a:spcBef>
              <a:spcAft>
                <a:spcPct val="0"/>
              </a:spcAft>
              <a:defRPr sz="1600">
                <a:solidFill>
                  <a:schemeClr val="tx1"/>
                </a:solidFill>
                <a:latin typeface="Arial" charset="0"/>
              </a:defRPr>
            </a:lvl7pPr>
            <a:lvl8pPr marL="3429000" indent="-228600" defTabSz="947738" eaLnBrk="0" fontAlgn="base" hangingPunct="0">
              <a:spcBef>
                <a:spcPct val="0"/>
              </a:spcBef>
              <a:spcAft>
                <a:spcPct val="0"/>
              </a:spcAft>
              <a:defRPr sz="1600">
                <a:solidFill>
                  <a:schemeClr val="tx1"/>
                </a:solidFill>
                <a:latin typeface="Arial" charset="0"/>
              </a:defRPr>
            </a:lvl8pPr>
            <a:lvl9pPr marL="3886200" indent="-228600" defTabSz="947738" eaLnBrk="0" fontAlgn="base" hangingPunct="0">
              <a:spcBef>
                <a:spcPct val="0"/>
              </a:spcBef>
              <a:spcAft>
                <a:spcPct val="0"/>
              </a:spcAft>
              <a:defRPr sz="1600">
                <a:solidFill>
                  <a:schemeClr val="tx1"/>
                </a:solidFill>
                <a:latin typeface="Arial" charset="0"/>
              </a:defRPr>
            </a:lvl9pPr>
          </a:lstStyle>
          <a:p>
            <a:pPr algn="r" eaLnBrk="1" hangingPunct="1"/>
            <a:fld id="{6577DBBB-B032-4420-A95D-6900741A0BE0}" type="slidenum">
              <a:rPr lang="en-US" sz="1100"/>
              <a:pPr algn="r" eaLnBrk="1" hangingPunct="1"/>
              <a:t>6</a:t>
            </a:fld>
            <a:endParaRPr lang="en-US" sz="1100"/>
          </a:p>
        </p:txBody>
      </p:sp>
      <p:sp>
        <p:nvSpPr>
          <p:cNvPr id="54276" name="Rectangle 2"/>
          <p:cNvSpPr>
            <a:spLocks noGrp="1" noRot="1" noChangeAspect="1" noChangeArrowheads="1" noTextEdit="1"/>
          </p:cNvSpPr>
          <p:nvPr>
            <p:ph type="sldImg"/>
          </p:nvPr>
        </p:nvSpPr>
        <p:spPr>
          <a:xfrm>
            <a:off x="992188" y="766763"/>
            <a:ext cx="5119687" cy="3840162"/>
          </a:xfrm>
          <a:ln/>
        </p:spPr>
      </p:sp>
      <p:sp>
        <p:nvSpPr>
          <p:cNvPr id="54277" name="Rectangle 3"/>
          <p:cNvSpPr>
            <a:spLocks noGrp="1" noChangeArrowheads="1"/>
          </p:cNvSpPr>
          <p:nvPr>
            <p:ph type="body" idx="1"/>
          </p:nvPr>
        </p:nvSpPr>
        <p:spPr>
          <a:xfrm>
            <a:off x="709613" y="4860925"/>
            <a:ext cx="5680075" cy="4606925"/>
          </a:xfrm>
          <a:noFill/>
        </p:spPr>
        <p:txBody>
          <a:bodyPr lIns="97386" tIns="48692" rIns="97386" bIns="48692"/>
          <a:lstStyle/>
          <a:p>
            <a:pPr eaLnBrk="1" hangingPunct="1">
              <a:lnSpc>
                <a:spcPct val="80000"/>
              </a:lnSpc>
            </a:pPr>
            <a:r>
              <a:rPr lang="en-GB" sz="1000" smtClean="0"/>
              <a:t>Independent scheme: four mobile operators, two banks</a:t>
            </a:r>
          </a:p>
          <a:p>
            <a:pPr eaLnBrk="1" hangingPunct="1">
              <a:lnSpc>
                <a:spcPct val="80000"/>
              </a:lnSpc>
            </a:pPr>
            <a:r>
              <a:rPr lang="en-GB" sz="1000" smtClean="0"/>
              <a:t>Short on strong issuers (banks)</a:t>
            </a:r>
          </a:p>
          <a:p>
            <a:pPr eaLnBrk="1" hangingPunct="1">
              <a:lnSpc>
                <a:spcPct val="80000"/>
              </a:lnSpc>
            </a:pPr>
            <a:r>
              <a:rPr lang="en-GB" sz="1000" smtClean="0"/>
              <a:t>Approved by PSD regulation in 2011 (this should also influence banks positively, hopefully..)</a:t>
            </a:r>
          </a:p>
          <a:p>
            <a:pPr eaLnBrk="1" hangingPunct="1">
              <a:lnSpc>
                <a:spcPct val="80000"/>
              </a:lnSpc>
            </a:pPr>
            <a:endParaRPr lang="en-GB" sz="1000" smtClean="0"/>
          </a:p>
          <a:p>
            <a:pPr eaLnBrk="1" hangingPunct="1">
              <a:lnSpc>
                <a:spcPct val="80000"/>
              </a:lnSpc>
            </a:pPr>
            <a:r>
              <a:rPr lang="en-GB" sz="1000" smtClean="0"/>
              <a:t>Services:</a:t>
            </a:r>
          </a:p>
          <a:p>
            <a:pPr eaLnBrk="1" hangingPunct="1">
              <a:lnSpc>
                <a:spcPct val="80000"/>
              </a:lnSpc>
              <a:buFontTx/>
              <a:buChar char="-"/>
            </a:pPr>
            <a:r>
              <a:rPr lang="en-GB" sz="1000" smtClean="0"/>
              <a:t>core payment services: issuing, acquiring</a:t>
            </a:r>
          </a:p>
          <a:p>
            <a:pPr eaLnBrk="1" hangingPunct="1">
              <a:lnSpc>
                <a:spcPct val="80000"/>
              </a:lnSpc>
              <a:buFontTx/>
              <a:buChar char="-"/>
            </a:pPr>
            <a:r>
              <a:rPr lang="en-GB" sz="1000" smtClean="0"/>
              <a:t>vas = value-added services (e-bill presentment, top-ups, lottery, ticketing, also loyalty…)</a:t>
            </a:r>
          </a:p>
          <a:p>
            <a:pPr eaLnBrk="1" hangingPunct="1">
              <a:lnSpc>
                <a:spcPct val="80000"/>
              </a:lnSpc>
            </a:pPr>
            <a:endParaRPr lang="sl-SI" sz="10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DB23B015-C2C8-4B04-886F-0C08A38F61B2}" type="slidenum">
              <a:rPr lang="en-US" sz="1100" smtClean="0"/>
              <a:pPr eaLnBrk="1" hangingPunct="1"/>
              <a:t>7</a:t>
            </a:fld>
            <a:endParaRPr lang="en-US" sz="1100"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sz="1000" dirty="0" smtClean="0"/>
              <a:t>Vision of mobile payments: mobile phone as a payment card. As several cards, actually.</a:t>
            </a:r>
          </a:p>
          <a:p>
            <a:pPr eaLnBrk="1" hangingPunct="1"/>
            <a:endParaRPr lang="en-GB" sz="1000" dirty="0" smtClean="0"/>
          </a:p>
          <a:p>
            <a:pPr eaLnBrk="1" hangingPunct="1"/>
            <a:r>
              <a:rPr lang="en-GB" sz="1000" dirty="0" smtClean="0"/>
              <a:t>We do that. But in our </a:t>
            </a:r>
            <a:r>
              <a:rPr lang="en-GB" sz="1000" dirty="0" err="1" smtClean="0"/>
              <a:t>cas</a:t>
            </a:r>
            <a:r>
              <a:rPr lang="en-GB" sz="1000" dirty="0" smtClean="0"/>
              <a:t>, this are not </a:t>
            </a:r>
            <a:r>
              <a:rPr lang="en-GB" sz="1000" dirty="0" err="1" smtClean="0"/>
              <a:t>Mastercard</a:t>
            </a:r>
            <a:r>
              <a:rPr lang="en-GB" sz="1000" dirty="0" smtClean="0"/>
              <a:t> or Visa, but Moneta. Own rules.</a:t>
            </a:r>
          </a:p>
          <a:p>
            <a:pPr eaLnBrk="1" hangingPunct="1"/>
            <a:endParaRPr lang="en-GB" sz="1000" dirty="0" smtClean="0"/>
          </a:p>
          <a:p>
            <a:pPr eaLnBrk="1" hangingPunct="1"/>
            <a:r>
              <a:rPr lang="en-GB" sz="1000" dirty="0" smtClean="0"/>
              <a:t>The phone type (Motorola V600)is ‘ancient’ (2003), intentionally: </a:t>
            </a:r>
          </a:p>
          <a:p>
            <a:pPr eaLnBrk="1" hangingPunct="1"/>
            <a:r>
              <a:rPr lang="en-GB" sz="1000" dirty="0" smtClean="0"/>
              <a:t>“No NFC. No apps” is probably the most important issue here. But also the main limitation.</a:t>
            </a:r>
          </a:p>
          <a:p>
            <a:pPr eaLnBrk="1" hangingPunct="1"/>
            <a:r>
              <a:rPr lang="en-GB" sz="1000" dirty="0" smtClean="0"/>
              <a:t>It’s proprietary, it’s not global (why not, </a:t>
            </a:r>
            <a:r>
              <a:rPr lang="en-GB" sz="1000" dirty="0" smtClean="0">
                <a:sym typeface="Wingdings" pitchFamily="2" charset="2"/>
              </a:rPr>
              <a:t>)</a:t>
            </a:r>
            <a:r>
              <a:rPr lang="en-GB" sz="1000" dirty="0" smtClean="0"/>
              <a:t>. But not all business are.</a:t>
            </a:r>
          </a:p>
          <a:p>
            <a:pPr eaLnBrk="1" hangingPunct="1"/>
            <a:endParaRPr lang="en-GB" sz="1000" dirty="0" smtClean="0"/>
          </a:p>
          <a:p>
            <a:pPr eaLnBrk="1" hangingPunct="1"/>
            <a:r>
              <a:rPr lang="en-GB" sz="1000" dirty="0" smtClean="0"/>
              <a:t>Could also read ‘NFC ready’ instead of ‘No NFC’, because it is just as ready as any other system:</a:t>
            </a:r>
          </a:p>
          <a:p>
            <a:pPr eaLnBrk="1" hangingPunct="1"/>
            <a:r>
              <a:rPr lang="en-GB" sz="1000" dirty="0" smtClean="0"/>
              <a:t>technically possible, but to complex, no infrastructure and no business case (yet).</a:t>
            </a:r>
          </a:p>
          <a:p>
            <a:pPr eaLnBrk="1" hangingPunct="1">
              <a:lnSpc>
                <a:spcPct val="80000"/>
              </a:lnSpc>
            </a:pPr>
            <a:endParaRPr lang="sl-SI" sz="1000"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Ograda stranske slike 1"/>
          <p:cNvSpPr>
            <a:spLocks noGrp="1" noRot="1" noChangeAspect="1" noTextEdit="1"/>
          </p:cNvSpPr>
          <p:nvPr>
            <p:ph type="sldImg"/>
          </p:nvPr>
        </p:nvSpPr>
        <p:spPr>
          <a:ln/>
        </p:spPr>
      </p:sp>
      <p:sp>
        <p:nvSpPr>
          <p:cNvPr id="56323" name="Ograda opomb 2"/>
          <p:cNvSpPr>
            <a:spLocks noGrp="1"/>
          </p:cNvSpPr>
          <p:nvPr>
            <p:ph type="body" idx="1"/>
          </p:nvPr>
        </p:nvSpPr>
        <p:spPr>
          <a:noFill/>
        </p:spPr>
        <p:txBody>
          <a:bodyPr/>
          <a:lstStyle/>
          <a:p>
            <a:endParaRPr lang="sl-SI" smtClean="0"/>
          </a:p>
        </p:txBody>
      </p:sp>
      <p:sp>
        <p:nvSpPr>
          <p:cNvPr id="56324" name="Ograda številke diapozitiva 3"/>
          <p:cNvSpPr>
            <a:spLocks noGrp="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DFBFF671-41C2-40D1-A09D-6984F82F9292}" type="slidenum">
              <a:rPr lang="en-US" sz="1300" smtClean="0"/>
              <a:pPr eaLnBrk="1" hangingPunct="1"/>
              <a:t>8</a:t>
            </a:fld>
            <a:endParaRPr lang="en-US" sz="13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Ograda stranske slike 1"/>
          <p:cNvSpPr>
            <a:spLocks noGrp="1" noRot="1" noChangeAspect="1" noTextEdit="1"/>
          </p:cNvSpPr>
          <p:nvPr>
            <p:ph type="sldImg"/>
          </p:nvPr>
        </p:nvSpPr>
        <p:spPr>
          <a:ln/>
        </p:spPr>
      </p:sp>
      <p:sp>
        <p:nvSpPr>
          <p:cNvPr id="57347" name="Ograda opomb 2"/>
          <p:cNvSpPr>
            <a:spLocks noGrp="1"/>
          </p:cNvSpPr>
          <p:nvPr>
            <p:ph type="body" idx="1"/>
          </p:nvPr>
        </p:nvSpPr>
        <p:spPr>
          <a:noFill/>
        </p:spPr>
        <p:txBody>
          <a:bodyPr/>
          <a:lstStyle/>
          <a:p>
            <a:pPr eaLnBrk="1" hangingPunct="1"/>
            <a:r>
              <a:rPr lang="sl-SI" smtClean="0"/>
              <a:t>This slide depicts a payments business model in its most complex form (which is by the way used by credit card systems). It can be used to describe less sofisticated systems as well if various parts of the model are removed.</a:t>
            </a:r>
            <a:endParaRPr lang="en-GB" smtClean="0"/>
          </a:p>
          <a:p>
            <a:pPr eaLnBrk="1" hangingPunct="1"/>
            <a:endParaRPr lang="sl-SI" smtClean="0"/>
          </a:p>
          <a:p>
            <a:pPr eaLnBrk="1" hangingPunct="1"/>
            <a:r>
              <a:rPr lang="sl-SI" smtClean="0"/>
              <a:t>Moneta has standard 4 corner model (the only difference from classical model is: mobile network in the front, than payment channels and of course the translation. From mobile phone to payment instrument.</a:t>
            </a:r>
          </a:p>
          <a:p>
            <a:pPr eaLnBrk="1" hangingPunct="1"/>
            <a:endParaRPr lang="sl-SI" smtClean="0"/>
          </a:p>
          <a:p>
            <a:pPr eaLnBrk="1" hangingPunct="1"/>
            <a:r>
              <a:rPr lang="sl-SI" smtClean="0"/>
              <a:t>Liability: all transactions approved by system are than guarantied to the merchant, not regulated – regulated is only guarantie: the difference is, that all transactions are online to issuer (clearing among participants is daily) and he has to cover all the transactions at the end of the day for his users.</a:t>
            </a:r>
          </a:p>
        </p:txBody>
      </p:sp>
      <p:sp>
        <p:nvSpPr>
          <p:cNvPr id="57348" name="Ograda številke diapozitiva 3"/>
          <p:cNvSpPr>
            <a:spLocks noGrp="1"/>
          </p:cNvSpPr>
          <p:nvPr>
            <p:ph type="sldNum" sz="quarter" idx="5"/>
          </p:nvPr>
        </p:nvSpPr>
        <p:spPr>
          <a:noFill/>
        </p:spPr>
        <p:txBody>
          <a:bodyPr/>
          <a:lstStyle>
            <a:lvl1pPr defTabSz="989013" eaLnBrk="0" hangingPunct="0">
              <a:defRPr sz="1600">
                <a:solidFill>
                  <a:schemeClr val="tx1"/>
                </a:solidFill>
                <a:latin typeface="Arial" charset="0"/>
              </a:defRPr>
            </a:lvl1pPr>
            <a:lvl2pPr marL="742950" indent="-285750" defTabSz="989013" eaLnBrk="0" hangingPunct="0">
              <a:defRPr sz="1600">
                <a:solidFill>
                  <a:schemeClr val="tx1"/>
                </a:solidFill>
                <a:latin typeface="Arial" charset="0"/>
              </a:defRPr>
            </a:lvl2pPr>
            <a:lvl3pPr marL="1143000" indent="-228600" defTabSz="989013" eaLnBrk="0" hangingPunct="0">
              <a:defRPr sz="1600">
                <a:solidFill>
                  <a:schemeClr val="tx1"/>
                </a:solidFill>
                <a:latin typeface="Arial" charset="0"/>
              </a:defRPr>
            </a:lvl3pPr>
            <a:lvl4pPr marL="1600200" indent="-228600" defTabSz="989013" eaLnBrk="0" hangingPunct="0">
              <a:defRPr sz="1600">
                <a:solidFill>
                  <a:schemeClr val="tx1"/>
                </a:solidFill>
                <a:latin typeface="Arial" charset="0"/>
              </a:defRPr>
            </a:lvl4pPr>
            <a:lvl5pPr marL="2057400" indent="-228600" defTabSz="989013" eaLnBrk="0" hangingPunct="0">
              <a:defRPr sz="1600">
                <a:solidFill>
                  <a:schemeClr val="tx1"/>
                </a:solidFill>
                <a:latin typeface="Arial" charset="0"/>
              </a:defRPr>
            </a:lvl5pPr>
            <a:lvl6pPr marL="2514600" indent="-228600" defTabSz="989013" eaLnBrk="0" fontAlgn="base" hangingPunct="0">
              <a:spcBef>
                <a:spcPct val="0"/>
              </a:spcBef>
              <a:spcAft>
                <a:spcPct val="0"/>
              </a:spcAft>
              <a:defRPr sz="1600">
                <a:solidFill>
                  <a:schemeClr val="tx1"/>
                </a:solidFill>
                <a:latin typeface="Arial" charset="0"/>
              </a:defRPr>
            </a:lvl6pPr>
            <a:lvl7pPr marL="2971800" indent="-228600" defTabSz="989013" eaLnBrk="0" fontAlgn="base" hangingPunct="0">
              <a:spcBef>
                <a:spcPct val="0"/>
              </a:spcBef>
              <a:spcAft>
                <a:spcPct val="0"/>
              </a:spcAft>
              <a:defRPr sz="1600">
                <a:solidFill>
                  <a:schemeClr val="tx1"/>
                </a:solidFill>
                <a:latin typeface="Arial" charset="0"/>
              </a:defRPr>
            </a:lvl7pPr>
            <a:lvl8pPr marL="3429000" indent="-228600" defTabSz="989013" eaLnBrk="0" fontAlgn="base" hangingPunct="0">
              <a:spcBef>
                <a:spcPct val="0"/>
              </a:spcBef>
              <a:spcAft>
                <a:spcPct val="0"/>
              </a:spcAft>
              <a:defRPr sz="1600">
                <a:solidFill>
                  <a:schemeClr val="tx1"/>
                </a:solidFill>
                <a:latin typeface="Arial" charset="0"/>
              </a:defRPr>
            </a:lvl8pPr>
            <a:lvl9pPr marL="3886200" indent="-228600" defTabSz="989013" eaLnBrk="0" fontAlgn="base" hangingPunct="0">
              <a:spcBef>
                <a:spcPct val="0"/>
              </a:spcBef>
              <a:spcAft>
                <a:spcPct val="0"/>
              </a:spcAft>
              <a:defRPr sz="1600">
                <a:solidFill>
                  <a:schemeClr val="tx1"/>
                </a:solidFill>
                <a:latin typeface="Arial" charset="0"/>
              </a:defRPr>
            </a:lvl9pPr>
          </a:lstStyle>
          <a:p>
            <a:pPr eaLnBrk="1" hangingPunct="1"/>
            <a:fld id="{0DF4AB2C-A39D-4C62-B8D2-573CFA3641F4}" type="slidenum">
              <a:rPr lang="en-US" sz="1300" smtClean="0"/>
              <a:pPr eaLnBrk="1" hangingPunct="1"/>
              <a:t>9</a:t>
            </a:fld>
            <a:endParaRPr lang="en-US" sz="130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ni diapozitiv">
    <p:spTree>
      <p:nvGrpSpPr>
        <p:cNvPr id="1" name=""/>
        <p:cNvGrpSpPr/>
        <p:nvPr/>
      </p:nvGrpSpPr>
      <p:grpSpPr>
        <a:xfrm>
          <a:off x="0" y="0"/>
          <a:ext cx="0" cy="0"/>
          <a:chOff x="0" y="0"/>
          <a:chExt cx="0" cy="0"/>
        </a:xfrm>
      </p:grpSpPr>
      <p:pic>
        <p:nvPicPr>
          <p:cNvPr id="4" name="Picture 13" descr="Podrejeni_3_hor_siva"/>
          <p:cNvPicPr>
            <a:picLocks noChangeAspect="1" noChangeArrowheads="1"/>
          </p:cNvPicPr>
          <p:nvPr/>
        </p:nvPicPr>
        <p:blipFill>
          <a:blip r:embed="rId2">
            <a:extLst>
              <a:ext uri="{28A0092B-C50C-407E-A947-70E740481C1C}">
                <a14:useLocalDpi xmlns:a14="http://schemas.microsoft.com/office/drawing/2010/main" val="0"/>
              </a:ext>
            </a:extLst>
          </a:blip>
          <a:srcRect b="12012"/>
          <a:stretch>
            <a:fillRect/>
          </a:stretch>
        </p:blipFill>
        <p:spPr bwMode="auto">
          <a:xfrm>
            <a:off x="1474788" y="4902200"/>
            <a:ext cx="6192837"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7"/>
          <p:cNvSpPr>
            <a:spLocks noChangeArrowheads="1"/>
          </p:cNvSpPr>
          <p:nvPr userDrawn="1"/>
        </p:nvSpPr>
        <p:spPr bwMode="auto">
          <a:xfrm>
            <a:off x="0" y="1844675"/>
            <a:ext cx="9144000" cy="3097213"/>
          </a:xfrm>
          <a:prstGeom prst="rect">
            <a:avLst/>
          </a:prstGeom>
          <a:solidFill>
            <a:srgbClr val="24242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6" name="Rectangle 8"/>
          <p:cNvSpPr>
            <a:spLocks noChangeArrowheads="1"/>
          </p:cNvSpPr>
          <p:nvPr/>
        </p:nvSpPr>
        <p:spPr bwMode="auto">
          <a:xfrm>
            <a:off x="1979613" y="0"/>
            <a:ext cx="7164387" cy="1844675"/>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pic>
        <p:nvPicPr>
          <p:cNvPr id="7" name="Picture 1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48038" y="5653088"/>
            <a:ext cx="1192212"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oup 20"/>
          <p:cNvGrpSpPr>
            <a:grpSpLocks/>
          </p:cNvGrpSpPr>
          <p:nvPr userDrawn="1"/>
        </p:nvGrpSpPr>
        <p:grpSpPr bwMode="auto">
          <a:xfrm>
            <a:off x="7812088" y="333375"/>
            <a:ext cx="1008062" cy="1008063"/>
            <a:chOff x="3068" y="176"/>
            <a:chExt cx="1218" cy="1218"/>
          </a:xfrm>
        </p:grpSpPr>
        <p:sp>
          <p:nvSpPr>
            <p:cNvPr id="9" name="Oval 21"/>
            <p:cNvSpPr>
              <a:spLocks noChangeArrowheads="1"/>
            </p:cNvSpPr>
            <p:nvPr/>
          </p:nvSpPr>
          <p:spPr bwMode="auto">
            <a:xfrm>
              <a:off x="3068" y="176"/>
              <a:ext cx="1218" cy="1218"/>
            </a:xfrm>
            <a:prstGeom prst="ellipse">
              <a:avLst/>
            </a:prstGeom>
            <a:solidFill>
              <a:schemeClr val="bg1"/>
            </a:soli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pic>
          <p:nvPicPr>
            <p:cNvPr id="10" name="Picture 22" descr="Moneta_rgb 256"/>
            <p:cNvPicPr>
              <a:picLocks noChangeAspect="1" noChangeArrowheads="1"/>
            </p:cNvPicPr>
            <p:nvPr/>
          </p:nvPicPr>
          <p:blipFill>
            <a:blip r:embed="rId4" cstate="print">
              <a:extLst>
                <a:ext uri="{28A0092B-C50C-407E-A947-70E740481C1C}">
                  <a14:useLocalDpi xmlns:a14="http://schemas.microsoft.com/office/drawing/2010/main" val="0"/>
                </a:ext>
              </a:extLst>
            </a:blip>
            <a:srcRect l="16974" t="16528" r="16974" b="16528"/>
            <a:stretch>
              <a:fillRect/>
            </a:stretch>
          </p:blipFill>
          <p:spPr bwMode="auto">
            <a:xfrm>
              <a:off x="3311" y="406"/>
              <a:ext cx="730"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530" name="Rectangle 2"/>
          <p:cNvSpPr>
            <a:spLocks noGrp="1" noChangeArrowheads="1"/>
          </p:cNvSpPr>
          <p:nvPr>
            <p:ph type="ctrTitle"/>
          </p:nvPr>
        </p:nvSpPr>
        <p:spPr>
          <a:xfrm>
            <a:off x="827088" y="2130425"/>
            <a:ext cx="7631112" cy="1470025"/>
          </a:xfrm>
        </p:spPr>
        <p:txBody>
          <a:bodyPr/>
          <a:lstStyle>
            <a:lvl1pPr>
              <a:defRPr b="0"/>
            </a:lvl1pPr>
          </a:lstStyle>
          <a:p>
            <a:pPr lvl="0"/>
            <a:r>
              <a:rPr lang="en-US" noProof="0" smtClean="0"/>
              <a:t>Kliknite, če želite urediti slog naslova matrice</a:t>
            </a:r>
          </a:p>
        </p:txBody>
      </p:sp>
      <p:sp>
        <p:nvSpPr>
          <p:cNvPr id="22531" name="Rectangle 3"/>
          <p:cNvSpPr>
            <a:spLocks noGrp="1" noChangeArrowheads="1"/>
          </p:cNvSpPr>
          <p:nvPr>
            <p:ph type="subTitle" idx="1"/>
          </p:nvPr>
        </p:nvSpPr>
        <p:spPr>
          <a:xfrm>
            <a:off x="1949450" y="3789363"/>
            <a:ext cx="5822950" cy="1849437"/>
          </a:xfrm>
          <a:effectLst>
            <a:outerShdw dist="17961" dir="2700000" algn="ctr" rotWithShape="0">
              <a:srgbClr val="2A2A2A">
                <a:alpha val="50000"/>
              </a:srgbClr>
            </a:outerShdw>
          </a:effectLst>
          <a:extLst>
            <a:ext uri="{91240B29-F687-4F45-9708-019B960494DF}">
              <a14:hiddenLine xmlns:a14="http://schemas.microsoft.com/office/drawing/2010/main" w="9525" algn="ctr">
                <a:solidFill>
                  <a:schemeClr val="tx1"/>
                </a:solidFill>
                <a:miter lim="800000"/>
                <a:headEnd/>
                <a:tailEnd/>
              </a14:hiddenLine>
            </a:ext>
          </a:extLst>
        </p:spPr>
        <p:txBody>
          <a:bodyPr/>
          <a:lstStyle>
            <a:lvl1pPr marL="0" indent="0">
              <a:buFontTx/>
              <a:buNone/>
              <a:defRPr sz="1800">
                <a:solidFill>
                  <a:schemeClr val="bg1"/>
                </a:solidFill>
              </a:defRPr>
            </a:lvl1pPr>
          </a:lstStyle>
          <a:p>
            <a:pPr lvl="0"/>
            <a:endParaRPr lang="sl-SI" noProof="0" smtClean="0"/>
          </a:p>
        </p:txBody>
      </p:sp>
      <p:sp>
        <p:nvSpPr>
          <p:cNvPr id="11" name="Rectangle 4"/>
          <p:cNvSpPr>
            <a:spLocks noGrp="1" noChangeArrowheads="1"/>
          </p:cNvSpPr>
          <p:nvPr>
            <p:ph type="dt" sz="half" idx="10"/>
          </p:nvPr>
        </p:nvSpPr>
        <p:spPr bwMode="auto">
          <a:xfrm>
            <a:off x="457200" y="6245225"/>
            <a:ext cx="2133600"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bg1"/>
                </a:solidFill>
                <a:latin typeface="Arial" charset="0"/>
              </a:defRPr>
            </a:lvl1pPr>
          </a:lstStyle>
          <a:p>
            <a:pPr>
              <a:defRPr/>
            </a:pPr>
            <a:endParaRPr lang="en-US"/>
          </a:p>
        </p:txBody>
      </p:sp>
      <p:sp>
        <p:nvSpPr>
          <p:cNvPr id="12" name="Rectangle 5"/>
          <p:cNvSpPr>
            <a:spLocks noGrp="1" noChangeArrowheads="1"/>
          </p:cNvSpPr>
          <p:nvPr>
            <p:ph type="ftr" sz="quarter" idx="11"/>
          </p:nvPr>
        </p:nvSpPr>
        <p:spPr/>
        <p:txBody>
          <a:bodyPr/>
          <a:lstStyle>
            <a:lvl1pPr>
              <a:defRPr/>
            </a:lvl1pPr>
          </a:lstStyle>
          <a:p>
            <a:pPr>
              <a:defRPr/>
            </a:pPr>
            <a:endParaRPr lang="en-US"/>
          </a:p>
        </p:txBody>
      </p:sp>
      <p:sp>
        <p:nvSpPr>
          <p:cNvPr id="13" name="Rectangle 6"/>
          <p:cNvSpPr>
            <a:spLocks noGrp="1" noChangeArrowheads="1"/>
          </p:cNvSpPr>
          <p:nvPr>
            <p:ph type="sldNum" sz="quarter" idx="12"/>
          </p:nvPr>
        </p:nvSpPr>
        <p:spPr>
          <a:xfrm>
            <a:off x="6553200" y="6245225"/>
            <a:ext cx="2133600" cy="476250"/>
          </a:xfrm>
        </p:spPr>
        <p:txBody>
          <a:bodyPr/>
          <a:lstStyle>
            <a:lvl1pPr>
              <a:defRPr sz="1400">
                <a:solidFill>
                  <a:schemeClr val="bg1"/>
                </a:solidFill>
              </a:defRPr>
            </a:lvl1pPr>
          </a:lstStyle>
          <a:p>
            <a:pPr>
              <a:defRPr/>
            </a:pPr>
            <a:fld id="{53DCA806-AB25-4CA0-B6CC-8793E5FF399F}" type="slidenum">
              <a:rPr lang="en-US"/>
              <a:pPr>
                <a:defRPr/>
              </a:pPr>
              <a:t>‹#›</a:t>
            </a:fld>
            <a:endParaRPr lang="en-US"/>
          </a:p>
        </p:txBody>
      </p:sp>
    </p:spTree>
    <p:extLst>
      <p:ext uri="{BB962C8B-B14F-4D97-AF65-F5344CB8AC3E}">
        <p14:creationId xmlns:p14="http://schemas.microsoft.com/office/powerpoint/2010/main" val="2188331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navpičnega besedila 2"/>
          <p:cNvSpPr>
            <a:spLocks noGrp="1"/>
          </p:cNvSpPr>
          <p:nvPr>
            <p:ph type="body" orient="vert" idx="1"/>
          </p:nvPr>
        </p:nvSpPr>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47B9E539-510E-4AAF-986D-7B0607FB5BF4}" type="slidenum">
              <a:rPr lang="en-US"/>
              <a:pPr>
                <a:defRPr/>
              </a:pPr>
              <a:t>‹#›</a:t>
            </a:fld>
            <a:r>
              <a:rPr lang="sl-SI"/>
              <a:t> of 22</a:t>
            </a:r>
            <a:endParaRPr lang="en-US"/>
          </a:p>
        </p:txBody>
      </p:sp>
    </p:spTree>
    <p:extLst>
      <p:ext uri="{BB962C8B-B14F-4D97-AF65-F5344CB8AC3E}">
        <p14:creationId xmlns:p14="http://schemas.microsoft.com/office/powerpoint/2010/main" val="4222445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800850" y="188913"/>
            <a:ext cx="2092325" cy="6192837"/>
          </a:xfrm>
        </p:spPr>
        <p:txBody>
          <a:bodyPr vert="eaVert"/>
          <a:lstStyle/>
          <a:p>
            <a:r>
              <a:rPr lang="sl-SI" smtClean="0"/>
              <a:t>Uredite slog naslova matrice</a:t>
            </a:r>
            <a:endParaRPr lang="sl-SI"/>
          </a:p>
        </p:txBody>
      </p:sp>
      <p:sp>
        <p:nvSpPr>
          <p:cNvPr id="3" name="Ograda navpičnega besedila 2"/>
          <p:cNvSpPr>
            <a:spLocks noGrp="1"/>
          </p:cNvSpPr>
          <p:nvPr>
            <p:ph type="body" orient="vert" idx="1"/>
          </p:nvPr>
        </p:nvSpPr>
        <p:spPr>
          <a:xfrm>
            <a:off x="519113" y="188913"/>
            <a:ext cx="6129337" cy="6192837"/>
          </a:xfrm>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811F9040-60F2-4E9B-B340-ED5D3AD13959}" type="slidenum">
              <a:rPr lang="en-US"/>
              <a:pPr>
                <a:defRPr/>
              </a:pPr>
              <a:t>‹#›</a:t>
            </a:fld>
            <a:r>
              <a:rPr lang="sl-SI"/>
              <a:t> of 22</a:t>
            </a:r>
            <a:endParaRPr lang="en-US"/>
          </a:p>
        </p:txBody>
      </p:sp>
    </p:spTree>
    <p:extLst>
      <p:ext uri="{BB962C8B-B14F-4D97-AF65-F5344CB8AC3E}">
        <p14:creationId xmlns:p14="http://schemas.microsoft.com/office/powerpoint/2010/main" val="32223785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sl-SI" smtClean="0"/>
              <a:t>Uredite slog naslova matrice</a:t>
            </a:r>
            <a:endParaRPr lang="sl-SI"/>
          </a:p>
        </p:txBody>
      </p:sp>
      <p:sp>
        <p:nvSpPr>
          <p:cNvPr id="3" name="Podnaslov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l-SI" smtClean="0"/>
              <a:t>Uredite slog podnaslova matrice</a:t>
            </a:r>
            <a:endParaRPr lang="sl-SI"/>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05683312-7316-45C3-B635-9C0D4CBA7D76}" type="slidenum">
              <a:rPr lang="en-GB"/>
              <a:pPr>
                <a:defRPr/>
              </a:pPr>
              <a:t>‹#›</a:t>
            </a:fld>
            <a:endParaRPr lang="en-GB"/>
          </a:p>
        </p:txBody>
      </p:sp>
    </p:spTree>
    <p:extLst>
      <p:ext uri="{BB962C8B-B14F-4D97-AF65-F5344CB8AC3E}">
        <p14:creationId xmlns:p14="http://schemas.microsoft.com/office/powerpoint/2010/main" val="3028683389"/>
      </p:ext>
    </p:extLst>
  </p:cSld>
  <p:clrMapOvr>
    <a:masterClrMapping/>
  </p:clrMapOvr>
  <p:transition>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vsebine 2"/>
          <p:cNvSpPr>
            <a:spLocks noGrp="1"/>
          </p:cNvSpPr>
          <p:nvPr>
            <p:ph idx="1"/>
          </p:nvPr>
        </p:nvSpPr>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FB6F9AE2-B923-4796-84E4-05D4ED2C7BB1}" type="slidenum">
              <a:rPr lang="en-GB"/>
              <a:pPr>
                <a:defRPr/>
              </a:pPr>
              <a:t>‹#›</a:t>
            </a:fld>
            <a:endParaRPr lang="en-GB"/>
          </a:p>
        </p:txBody>
      </p:sp>
    </p:spTree>
    <p:extLst>
      <p:ext uri="{BB962C8B-B14F-4D97-AF65-F5344CB8AC3E}">
        <p14:creationId xmlns:p14="http://schemas.microsoft.com/office/powerpoint/2010/main" val="95388447"/>
      </p:ext>
    </p:extLst>
  </p:cSld>
  <p:clrMapOvr>
    <a:masterClrMapping/>
  </p:clrMapOvr>
  <p:transition>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l-SI" smtClean="0"/>
              <a:t>Uredite slog naslova matrice</a:t>
            </a:r>
            <a:endParaRPr lang="sl-SI"/>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l-SI" smtClean="0"/>
              <a:t>Uredite sloge besedila matrice</a:t>
            </a:r>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B9A348C4-9566-4016-B4A6-3484944E69B8}" type="slidenum">
              <a:rPr lang="en-GB"/>
              <a:pPr>
                <a:defRPr/>
              </a:pPr>
              <a:t>‹#›</a:t>
            </a:fld>
            <a:endParaRPr lang="en-GB"/>
          </a:p>
        </p:txBody>
      </p:sp>
    </p:spTree>
    <p:extLst>
      <p:ext uri="{BB962C8B-B14F-4D97-AF65-F5344CB8AC3E}">
        <p14:creationId xmlns:p14="http://schemas.microsoft.com/office/powerpoint/2010/main" val="2318731200"/>
      </p:ext>
    </p:extLst>
  </p:cSld>
  <p:clrMapOvr>
    <a:masterClrMapping/>
  </p:clrMapOvr>
  <p:transition>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vsebin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vsebin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54FF73F1-2DFB-4613-8F40-F7B1D74421D1}" type="slidenum">
              <a:rPr lang="en-GB"/>
              <a:pPr>
                <a:defRPr/>
              </a:pPr>
              <a:t>‹#›</a:t>
            </a:fld>
            <a:endParaRPr lang="en-GB"/>
          </a:p>
        </p:txBody>
      </p:sp>
    </p:spTree>
    <p:extLst>
      <p:ext uri="{BB962C8B-B14F-4D97-AF65-F5344CB8AC3E}">
        <p14:creationId xmlns:p14="http://schemas.microsoft.com/office/powerpoint/2010/main" val="4050107415"/>
      </p:ext>
    </p:extLst>
  </p:cSld>
  <p:clrMapOvr>
    <a:masterClrMapping/>
  </p:clrMapOvr>
  <p:transition>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sl-SI" smtClean="0"/>
              <a:t>Uredite slog naslova matrice</a:t>
            </a:r>
            <a:endParaRPr lang="sl-SI"/>
          </a:p>
        </p:txBody>
      </p:sp>
      <p:sp>
        <p:nvSpPr>
          <p:cNvPr id="3" name="Ograda besedil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4" name="Ograda vsebin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besedil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6" name="Ograda vsebin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7" name="Rectangle 5"/>
          <p:cNvSpPr>
            <a:spLocks noGrp="1" noChangeArrowheads="1"/>
          </p:cNvSpPr>
          <p:nvPr>
            <p:ph type="dt" sz="half" idx="10"/>
          </p:nvPr>
        </p:nvSpPr>
        <p:spPr>
          <a:ln/>
        </p:spPr>
        <p:txBody>
          <a:bodyPr/>
          <a:lstStyle>
            <a:lvl1pPr>
              <a:defRPr/>
            </a:lvl1pPr>
          </a:lstStyle>
          <a:p>
            <a:pPr>
              <a:defRPr/>
            </a:pPr>
            <a:endParaRPr lang="en-GB"/>
          </a:p>
        </p:txBody>
      </p:sp>
      <p:sp>
        <p:nvSpPr>
          <p:cNvPr id="8" name="Rectangle 6"/>
          <p:cNvSpPr>
            <a:spLocks noGrp="1" noChangeArrowheads="1"/>
          </p:cNvSpPr>
          <p:nvPr>
            <p:ph type="ftr" sz="quarter" idx="11"/>
          </p:nvPr>
        </p:nvSpPr>
        <p:spPr>
          <a:ln/>
        </p:spPr>
        <p:txBody>
          <a:bodyPr/>
          <a:lstStyle>
            <a:lvl1pPr>
              <a:defRPr/>
            </a:lvl1pPr>
          </a:lstStyle>
          <a:p>
            <a:pPr>
              <a:defRPr/>
            </a:pPr>
            <a:endParaRPr lang="en-GB"/>
          </a:p>
        </p:txBody>
      </p:sp>
      <p:sp>
        <p:nvSpPr>
          <p:cNvPr id="9" name="Rectangle 7"/>
          <p:cNvSpPr>
            <a:spLocks noGrp="1" noChangeArrowheads="1"/>
          </p:cNvSpPr>
          <p:nvPr>
            <p:ph type="sldNum" sz="quarter" idx="12"/>
          </p:nvPr>
        </p:nvSpPr>
        <p:spPr>
          <a:ln/>
        </p:spPr>
        <p:txBody>
          <a:bodyPr/>
          <a:lstStyle>
            <a:lvl1pPr>
              <a:defRPr/>
            </a:lvl1pPr>
          </a:lstStyle>
          <a:p>
            <a:pPr>
              <a:defRPr/>
            </a:pPr>
            <a:fld id="{DAD7B8D3-7000-4B28-BF65-0E4A59A470AC}" type="slidenum">
              <a:rPr lang="en-GB"/>
              <a:pPr>
                <a:defRPr/>
              </a:pPr>
              <a:t>‹#›</a:t>
            </a:fld>
            <a:endParaRPr lang="en-GB"/>
          </a:p>
        </p:txBody>
      </p:sp>
    </p:spTree>
    <p:extLst>
      <p:ext uri="{BB962C8B-B14F-4D97-AF65-F5344CB8AC3E}">
        <p14:creationId xmlns:p14="http://schemas.microsoft.com/office/powerpoint/2010/main" val="3877698467"/>
      </p:ext>
    </p:extLst>
  </p:cSld>
  <p:clrMapOvr>
    <a:masterClrMapping/>
  </p:clrMapOvr>
  <p:transition>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Rectangle 5"/>
          <p:cNvSpPr>
            <a:spLocks noGrp="1" noChangeArrowheads="1"/>
          </p:cNvSpPr>
          <p:nvPr>
            <p:ph type="dt" sz="half" idx="10"/>
          </p:nvPr>
        </p:nvSpPr>
        <p:spPr>
          <a:ln/>
        </p:spPr>
        <p:txBody>
          <a:bodyPr/>
          <a:lstStyle>
            <a:lvl1pPr>
              <a:defRPr/>
            </a:lvl1pPr>
          </a:lstStyle>
          <a:p>
            <a:pPr>
              <a:defRPr/>
            </a:pPr>
            <a:endParaRPr lang="en-GB"/>
          </a:p>
        </p:txBody>
      </p:sp>
      <p:sp>
        <p:nvSpPr>
          <p:cNvPr id="4" name="Rectangle 6"/>
          <p:cNvSpPr>
            <a:spLocks noGrp="1" noChangeArrowheads="1"/>
          </p:cNvSpPr>
          <p:nvPr>
            <p:ph type="ftr" sz="quarter" idx="11"/>
          </p:nvPr>
        </p:nvSpPr>
        <p:spPr>
          <a:ln/>
        </p:spPr>
        <p:txBody>
          <a:bodyPr/>
          <a:lstStyle>
            <a:lvl1pPr>
              <a:defRPr/>
            </a:lvl1pPr>
          </a:lstStyle>
          <a:p>
            <a:pPr>
              <a:defRPr/>
            </a:pPr>
            <a:endParaRPr lang="en-GB"/>
          </a:p>
        </p:txBody>
      </p:sp>
      <p:sp>
        <p:nvSpPr>
          <p:cNvPr id="5" name="Rectangle 7"/>
          <p:cNvSpPr>
            <a:spLocks noGrp="1" noChangeArrowheads="1"/>
          </p:cNvSpPr>
          <p:nvPr>
            <p:ph type="sldNum" sz="quarter" idx="12"/>
          </p:nvPr>
        </p:nvSpPr>
        <p:spPr>
          <a:ln/>
        </p:spPr>
        <p:txBody>
          <a:bodyPr/>
          <a:lstStyle>
            <a:lvl1pPr>
              <a:defRPr/>
            </a:lvl1pPr>
          </a:lstStyle>
          <a:p>
            <a:pPr>
              <a:defRPr/>
            </a:pPr>
            <a:fld id="{BCB83D48-C89F-41A3-B620-155F0BF6ECBD}" type="slidenum">
              <a:rPr lang="en-GB"/>
              <a:pPr>
                <a:defRPr/>
              </a:pPr>
              <a:t>‹#›</a:t>
            </a:fld>
            <a:endParaRPr lang="en-GB"/>
          </a:p>
        </p:txBody>
      </p:sp>
    </p:spTree>
    <p:extLst>
      <p:ext uri="{BB962C8B-B14F-4D97-AF65-F5344CB8AC3E}">
        <p14:creationId xmlns:p14="http://schemas.microsoft.com/office/powerpoint/2010/main" val="1560151575"/>
      </p:ext>
    </p:extLst>
  </p:cSld>
  <p:clrMapOvr>
    <a:masterClrMapping/>
  </p:clrMapOvr>
  <p:transition>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GB"/>
          </a:p>
        </p:txBody>
      </p:sp>
      <p:sp>
        <p:nvSpPr>
          <p:cNvPr id="3" name="Rectangle 6"/>
          <p:cNvSpPr>
            <a:spLocks noGrp="1" noChangeArrowheads="1"/>
          </p:cNvSpPr>
          <p:nvPr>
            <p:ph type="ftr" sz="quarter" idx="11"/>
          </p:nvPr>
        </p:nvSpPr>
        <p:spPr>
          <a:ln/>
        </p:spPr>
        <p:txBody>
          <a:bodyPr/>
          <a:lstStyle>
            <a:lvl1pPr>
              <a:defRPr/>
            </a:lvl1pPr>
          </a:lstStyle>
          <a:p>
            <a:pPr>
              <a:defRPr/>
            </a:pPr>
            <a:endParaRPr lang="en-GB"/>
          </a:p>
        </p:txBody>
      </p:sp>
      <p:sp>
        <p:nvSpPr>
          <p:cNvPr id="4" name="Rectangle 7"/>
          <p:cNvSpPr>
            <a:spLocks noGrp="1" noChangeArrowheads="1"/>
          </p:cNvSpPr>
          <p:nvPr>
            <p:ph type="sldNum" sz="quarter" idx="12"/>
          </p:nvPr>
        </p:nvSpPr>
        <p:spPr>
          <a:ln/>
        </p:spPr>
        <p:txBody>
          <a:bodyPr/>
          <a:lstStyle>
            <a:lvl1pPr>
              <a:defRPr/>
            </a:lvl1pPr>
          </a:lstStyle>
          <a:p>
            <a:pPr>
              <a:defRPr/>
            </a:pPr>
            <a:fld id="{A7AFCB44-CC1D-4F12-81FF-0C6029CD8A0D}" type="slidenum">
              <a:rPr lang="en-GB"/>
              <a:pPr>
                <a:defRPr/>
              </a:pPr>
              <a:t>‹#›</a:t>
            </a:fld>
            <a:endParaRPr lang="en-GB"/>
          </a:p>
        </p:txBody>
      </p:sp>
    </p:spTree>
    <p:extLst>
      <p:ext uri="{BB962C8B-B14F-4D97-AF65-F5344CB8AC3E}">
        <p14:creationId xmlns:p14="http://schemas.microsoft.com/office/powerpoint/2010/main" val="367220599"/>
      </p:ext>
    </p:extLst>
  </p:cSld>
  <p:clrMapOvr>
    <a:masterClrMapping/>
  </p:clrMapOvr>
  <p:transition>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1_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sl-SI" smtClean="0"/>
              <a:t>Uredite slog naslova matrice</a:t>
            </a:r>
            <a:endParaRPr lang="sl-SI"/>
          </a:p>
        </p:txBody>
      </p:sp>
      <p:sp>
        <p:nvSpPr>
          <p:cNvPr id="3" name="Ograda vsebin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besedil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A774E686-E5AD-4C25-8B8B-69F5F9D25FD5}" type="slidenum">
              <a:rPr lang="en-GB"/>
              <a:pPr>
                <a:defRPr/>
              </a:pPr>
              <a:t>‹#›</a:t>
            </a:fld>
            <a:endParaRPr lang="en-GB"/>
          </a:p>
        </p:txBody>
      </p:sp>
    </p:spTree>
    <p:extLst>
      <p:ext uri="{BB962C8B-B14F-4D97-AF65-F5344CB8AC3E}">
        <p14:creationId xmlns:p14="http://schemas.microsoft.com/office/powerpoint/2010/main" val="3879257328"/>
      </p:ext>
    </p:extLst>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vsebine 2"/>
          <p:cNvSpPr>
            <a:spLocks noGrp="1"/>
          </p:cNvSpPr>
          <p:nvPr>
            <p:ph idx="1"/>
          </p:nvPr>
        </p:nvSpPr>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6E395D29-0AA9-4D32-8C81-C5F906AF6062}" type="slidenum">
              <a:rPr lang="en-US"/>
              <a:pPr>
                <a:defRPr/>
              </a:pPr>
              <a:t>‹#›</a:t>
            </a:fld>
            <a:r>
              <a:rPr lang="sl-SI"/>
              <a:t> of 22</a:t>
            </a:r>
            <a:endParaRPr lang="en-US"/>
          </a:p>
        </p:txBody>
      </p:sp>
    </p:spTree>
    <p:extLst>
      <p:ext uri="{BB962C8B-B14F-4D97-AF65-F5344CB8AC3E}">
        <p14:creationId xmlns:p14="http://schemas.microsoft.com/office/powerpoint/2010/main" val="34180249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sl-SI" smtClean="0"/>
              <a:t>Uredite slog naslova matrice</a:t>
            </a:r>
            <a:endParaRPr lang="sl-SI"/>
          </a:p>
        </p:txBody>
      </p:sp>
      <p:sp>
        <p:nvSpPr>
          <p:cNvPr id="3" name="Ograda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l-SI" noProof="0" smtClean="0"/>
          </a:p>
        </p:txBody>
      </p:sp>
      <p:sp>
        <p:nvSpPr>
          <p:cNvPr id="4" name="Ograda besedil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46F0EDCA-8B7C-4FD6-A664-BB2A204D2E93}" type="slidenum">
              <a:rPr lang="en-GB"/>
              <a:pPr>
                <a:defRPr/>
              </a:pPr>
              <a:t>‹#›</a:t>
            </a:fld>
            <a:endParaRPr lang="en-GB"/>
          </a:p>
        </p:txBody>
      </p:sp>
    </p:spTree>
    <p:extLst>
      <p:ext uri="{BB962C8B-B14F-4D97-AF65-F5344CB8AC3E}">
        <p14:creationId xmlns:p14="http://schemas.microsoft.com/office/powerpoint/2010/main" val="2135284415"/>
      </p:ext>
    </p:extLst>
  </p:cSld>
  <p:clrMapOvr>
    <a:masterClrMapping/>
  </p:clrMapOvr>
  <p:transition>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navpičnega besedila 2"/>
          <p:cNvSpPr>
            <a:spLocks noGrp="1"/>
          </p:cNvSpPr>
          <p:nvPr>
            <p:ph type="body" orient="vert" idx="1"/>
          </p:nvPr>
        </p:nvSpPr>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9A049C2C-2EF8-4666-BD75-4A9013879ED2}" type="slidenum">
              <a:rPr lang="en-GB"/>
              <a:pPr>
                <a:defRPr/>
              </a:pPr>
              <a:t>‹#›</a:t>
            </a:fld>
            <a:endParaRPr lang="en-GB"/>
          </a:p>
        </p:txBody>
      </p:sp>
    </p:spTree>
    <p:extLst>
      <p:ext uri="{BB962C8B-B14F-4D97-AF65-F5344CB8AC3E}">
        <p14:creationId xmlns:p14="http://schemas.microsoft.com/office/powerpoint/2010/main" val="354390445"/>
      </p:ext>
    </p:extLst>
  </p:cSld>
  <p:clrMapOvr>
    <a:masterClrMapping/>
  </p:clrMapOvr>
  <p:transition>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4638"/>
            <a:ext cx="2057400" cy="5851525"/>
          </a:xfrm>
        </p:spPr>
        <p:txBody>
          <a:bodyPr vert="eaVert"/>
          <a:lstStyle/>
          <a:p>
            <a:r>
              <a:rPr lang="sl-SI" smtClean="0"/>
              <a:t>Uredite slog naslova matrice</a:t>
            </a:r>
            <a:endParaRPr lang="sl-SI"/>
          </a:p>
        </p:txBody>
      </p:sp>
      <p:sp>
        <p:nvSpPr>
          <p:cNvPr id="3" name="Ograda navpičnega besedila 2"/>
          <p:cNvSpPr>
            <a:spLocks noGrp="1"/>
          </p:cNvSpPr>
          <p:nvPr>
            <p:ph type="body" orient="vert" idx="1"/>
          </p:nvPr>
        </p:nvSpPr>
        <p:spPr>
          <a:xfrm>
            <a:off x="457200" y="274638"/>
            <a:ext cx="6019800" cy="5851525"/>
          </a:xfrm>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C6BC8DCD-D9AD-4904-937E-F144F3D128B7}" type="slidenum">
              <a:rPr lang="en-GB"/>
              <a:pPr>
                <a:defRPr/>
              </a:pPr>
              <a:t>‹#›</a:t>
            </a:fld>
            <a:endParaRPr lang="en-GB"/>
          </a:p>
        </p:txBody>
      </p:sp>
    </p:spTree>
    <p:extLst>
      <p:ext uri="{BB962C8B-B14F-4D97-AF65-F5344CB8AC3E}">
        <p14:creationId xmlns:p14="http://schemas.microsoft.com/office/powerpoint/2010/main" val="542432177"/>
      </p:ext>
    </p:extLst>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l-SI" smtClean="0"/>
              <a:t>Uredite slog naslova matrice</a:t>
            </a:r>
            <a:endParaRPr lang="sl-SI"/>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l-SI" smtClean="0"/>
              <a:t>Uredite sloge besedila matrice</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59752C6-3945-4460-A010-2ACED10D2C18}" type="slidenum">
              <a:rPr lang="en-US"/>
              <a:pPr>
                <a:defRPr/>
              </a:pPr>
              <a:t>‹#›</a:t>
            </a:fld>
            <a:r>
              <a:rPr lang="sl-SI"/>
              <a:t> of 22</a:t>
            </a:r>
            <a:endParaRPr lang="en-US"/>
          </a:p>
        </p:txBody>
      </p:sp>
    </p:spTree>
    <p:extLst>
      <p:ext uri="{BB962C8B-B14F-4D97-AF65-F5344CB8AC3E}">
        <p14:creationId xmlns:p14="http://schemas.microsoft.com/office/powerpoint/2010/main" val="1833152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vsebine 2"/>
          <p:cNvSpPr>
            <a:spLocks noGrp="1"/>
          </p:cNvSpPr>
          <p:nvPr>
            <p:ph sz="half" idx="1"/>
          </p:nvPr>
        </p:nvSpPr>
        <p:spPr>
          <a:xfrm>
            <a:off x="519113" y="1628775"/>
            <a:ext cx="4110037"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vsebine 3"/>
          <p:cNvSpPr>
            <a:spLocks noGrp="1"/>
          </p:cNvSpPr>
          <p:nvPr>
            <p:ph sz="half" idx="2"/>
          </p:nvPr>
        </p:nvSpPr>
        <p:spPr>
          <a:xfrm>
            <a:off x="4781550" y="1628775"/>
            <a:ext cx="4111625"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88B40F76-1D88-4191-8F15-013E19D23A69}" type="slidenum">
              <a:rPr lang="en-US"/>
              <a:pPr>
                <a:defRPr/>
              </a:pPr>
              <a:t>‹#›</a:t>
            </a:fld>
            <a:r>
              <a:rPr lang="sl-SI"/>
              <a:t> of 22</a:t>
            </a:r>
            <a:endParaRPr lang="en-US"/>
          </a:p>
        </p:txBody>
      </p:sp>
    </p:spTree>
    <p:extLst>
      <p:ext uri="{BB962C8B-B14F-4D97-AF65-F5344CB8AC3E}">
        <p14:creationId xmlns:p14="http://schemas.microsoft.com/office/powerpoint/2010/main" val="1027247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1143000"/>
          </a:xfrm>
        </p:spPr>
        <p:txBody>
          <a:bodyPr/>
          <a:lstStyle>
            <a:lvl1pPr>
              <a:defRPr/>
            </a:lvl1pPr>
          </a:lstStyle>
          <a:p>
            <a:r>
              <a:rPr lang="sl-SI" smtClean="0"/>
              <a:t>Uredite slog naslova matrice</a:t>
            </a:r>
            <a:endParaRPr lang="sl-SI"/>
          </a:p>
        </p:txBody>
      </p:sp>
      <p:sp>
        <p:nvSpPr>
          <p:cNvPr id="3" name="Ograda besedil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4" name="Ograda vsebin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besedil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6" name="Ograda vsebin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9E0F3E4B-AD88-4389-9A40-6BE18546EECC}" type="slidenum">
              <a:rPr lang="en-US"/>
              <a:pPr>
                <a:defRPr/>
              </a:pPr>
              <a:t>‹#›</a:t>
            </a:fld>
            <a:r>
              <a:rPr lang="sl-SI"/>
              <a:t> of 22</a:t>
            </a:r>
            <a:endParaRPr lang="en-US"/>
          </a:p>
        </p:txBody>
      </p:sp>
    </p:spTree>
    <p:extLst>
      <p:ext uri="{BB962C8B-B14F-4D97-AF65-F5344CB8AC3E}">
        <p14:creationId xmlns:p14="http://schemas.microsoft.com/office/powerpoint/2010/main" val="1272209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E3AB5FBE-294D-498E-B419-EA368D78057E}" type="slidenum">
              <a:rPr lang="en-US"/>
              <a:pPr>
                <a:defRPr/>
              </a:pPr>
              <a:t>‹#›</a:t>
            </a:fld>
            <a:r>
              <a:rPr lang="sl-SI"/>
              <a:t> of 22</a:t>
            </a:r>
            <a:endParaRPr lang="en-US"/>
          </a:p>
        </p:txBody>
      </p:sp>
    </p:spTree>
    <p:extLst>
      <p:ext uri="{BB962C8B-B14F-4D97-AF65-F5344CB8AC3E}">
        <p14:creationId xmlns:p14="http://schemas.microsoft.com/office/powerpoint/2010/main" val="1809192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fld id="{5E84EAE5-64F3-4A64-B18D-CB67B58885EF}" type="slidenum">
              <a:rPr lang="en-US"/>
              <a:pPr>
                <a:defRPr/>
              </a:pPr>
              <a:t>‹#›</a:t>
            </a:fld>
            <a:r>
              <a:rPr lang="sl-SI"/>
              <a:t> of 22</a:t>
            </a:r>
            <a:endParaRPr lang="en-US"/>
          </a:p>
        </p:txBody>
      </p:sp>
    </p:spTree>
    <p:extLst>
      <p:ext uri="{BB962C8B-B14F-4D97-AF65-F5344CB8AC3E}">
        <p14:creationId xmlns:p14="http://schemas.microsoft.com/office/powerpoint/2010/main" val="333244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1_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sl-SI" smtClean="0"/>
              <a:t>Uredite slog naslova matrice</a:t>
            </a:r>
            <a:endParaRPr lang="sl-SI"/>
          </a:p>
        </p:txBody>
      </p:sp>
      <p:sp>
        <p:nvSpPr>
          <p:cNvPr id="3" name="Ograda vsebin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besedil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41723E2C-BA36-4A05-B614-E8B86A1E1AEE}" type="slidenum">
              <a:rPr lang="en-US"/>
              <a:pPr>
                <a:defRPr/>
              </a:pPr>
              <a:t>‹#›</a:t>
            </a:fld>
            <a:r>
              <a:rPr lang="sl-SI"/>
              <a:t> of 22</a:t>
            </a:r>
            <a:endParaRPr lang="en-US"/>
          </a:p>
        </p:txBody>
      </p:sp>
    </p:spTree>
    <p:extLst>
      <p:ext uri="{BB962C8B-B14F-4D97-AF65-F5344CB8AC3E}">
        <p14:creationId xmlns:p14="http://schemas.microsoft.com/office/powerpoint/2010/main" val="317579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sl-SI" smtClean="0"/>
              <a:t>Uredite slog naslova matrice</a:t>
            </a:r>
            <a:endParaRPr lang="sl-SI"/>
          </a:p>
        </p:txBody>
      </p:sp>
      <p:sp>
        <p:nvSpPr>
          <p:cNvPr id="3" name="Ograda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l-SI" noProof="0" smtClean="0"/>
          </a:p>
        </p:txBody>
      </p:sp>
      <p:sp>
        <p:nvSpPr>
          <p:cNvPr id="4" name="Ograda besedil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FA5FE427-B90D-41F6-97C8-69225C7CBA6B}" type="slidenum">
              <a:rPr lang="en-US"/>
              <a:pPr>
                <a:defRPr/>
              </a:pPr>
              <a:t>‹#›</a:t>
            </a:fld>
            <a:r>
              <a:rPr lang="sl-SI"/>
              <a:t> of 22</a:t>
            </a:r>
            <a:endParaRPr lang="en-US"/>
          </a:p>
        </p:txBody>
      </p:sp>
    </p:spTree>
    <p:extLst>
      <p:ext uri="{BB962C8B-B14F-4D97-AF65-F5344CB8AC3E}">
        <p14:creationId xmlns:p14="http://schemas.microsoft.com/office/powerpoint/2010/main" val="2375825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8"/>
          <p:cNvSpPr>
            <a:spLocks noChangeArrowheads="1"/>
          </p:cNvSpPr>
          <p:nvPr/>
        </p:nvSpPr>
        <p:spPr bwMode="auto">
          <a:xfrm>
            <a:off x="0" y="0"/>
            <a:ext cx="9144000" cy="1268413"/>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 name="Rectangle 2"/>
          <p:cNvSpPr>
            <a:spLocks noGrp="1" noChangeArrowheads="1"/>
          </p:cNvSpPr>
          <p:nvPr>
            <p:ph type="title"/>
          </p:nvPr>
        </p:nvSpPr>
        <p:spPr bwMode="auto">
          <a:xfrm>
            <a:off x="900113" y="188913"/>
            <a:ext cx="7642225" cy="863600"/>
          </a:xfrm>
          <a:prstGeom prst="rect">
            <a:avLst/>
          </a:prstGeom>
          <a:noFill/>
          <a:ln>
            <a:noFill/>
          </a:ln>
          <a:effectLst>
            <a:outerShdw dist="35921" dir="2700000" algn="ctr" rotWithShape="0">
              <a:srgbClr val="2A2A2A"/>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Kliknite, če želite urediti slog</a:t>
            </a:r>
            <a:r>
              <a:rPr lang="sl-SI" smtClean="0"/>
              <a:t/>
            </a:r>
            <a:br>
              <a:rPr lang="sl-SI" smtClean="0"/>
            </a:br>
            <a:r>
              <a:rPr lang="en-US" smtClean="0"/>
              <a:t>naslova matrice</a:t>
            </a:r>
          </a:p>
        </p:txBody>
      </p:sp>
      <p:sp>
        <p:nvSpPr>
          <p:cNvPr id="1028" name="Rectangle 3"/>
          <p:cNvSpPr>
            <a:spLocks noGrp="1" noChangeArrowheads="1"/>
          </p:cNvSpPr>
          <p:nvPr>
            <p:ph type="body" idx="1"/>
          </p:nvPr>
        </p:nvSpPr>
        <p:spPr bwMode="auto">
          <a:xfrm>
            <a:off x="519113" y="1628775"/>
            <a:ext cx="8374062" cy="475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Kliknite, če želite urediti sloge besedila matrice</a:t>
            </a:r>
          </a:p>
          <a:p>
            <a:pPr lvl="1"/>
            <a:r>
              <a:rPr lang="en-US" smtClean="0"/>
              <a:t>Druga raven</a:t>
            </a:r>
          </a:p>
          <a:p>
            <a:pPr lvl="2"/>
            <a:r>
              <a:rPr lang="en-US" smtClean="0"/>
              <a:t>Tretja raven</a:t>
            </a:r>
          </a:p>
          <a:p>
            <a:pPr lvl="3"/>
            <a:r>
              <a:rPr lang="en-US" smtClean="0"/>
              <a:t>Četrta raven</a:t>
            </a:r>
          </a:p>
          <a:p>
            <a:pPr lvl="4"/>
            <a:r>
              <a:rPr lang="en-US" smtClean="0"/>
              <a:t>Peta raven</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948488" y="6538913"/>
            <a:ext cx="21336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atin typeface="Arial" charset="0"/>
              </a:defRPr>
            </a:lvl1pPr>
          </a:lstStyle>
          <a:p>
            <a:pPr>
              <a:defRPr/>
            </a:pPr>
            <a:fld id="{9151896F-1D61-4A68-88DF-511D0DF14DDE}" type="slidenum">
              <a:rPr lang="en-US"/>
              <a:pPr>
                <a:defRPr/>
              </a:pPr>
              <a:t>‹#›</a:t>
            </a:fld>
            <a:r>
              <a:rPr lang="sl-SI"/>
              <a:t> of 22</a:t>
            </a:r>
            <a:endParaRPr lang="en-US"/>
          </a:p>
        </p:txBody>
      </p:sp>
      <p:grpSp>
        <p:nvGrpSpPr>
          <p:cNvPr id="1031" name="Group 14"/>
          <p:cNvGrpSpPr>
            <a:grpSpLocks/>
          </p:cNvGrpSpPr>
          <p:nvPr userDrawn="1"/>
        </p:nvGrpSpPr>
        <p:grpSpPr bwMode="auto">
          <a:xfrm>
            <a:off x="7956550" y="117475"/>
            <a:ext cx="1008063" cy="1008063"/>
            <a:chOff x="3068" y="176"/>
            <a:chExt cx="1218" cy="1218"/>
          </a:xfrm>
        </p:grpSpPr>
        <p:sp>
          <p:nvSpPr>
            <p:cNvPr id="1032" name="Oval 15"/>
            <p:cNvSpPr>
              <a:spLocks noChangeArrowheads="1"/>
            </p:cNvSpPr>
            <p:nvPr/>
          </p:nvSpPr>
          <p:spPr bwMode="auto">
            <a:xfrm>
              <a:off x="3068" y="176"/>
              <a:ext cx="1218" cy="1218"/>
            </a:xfrm>
            <a:prstGeom prst="ellipse">
              <a:avLst/>
            </a:prstGeom>
            <a:solidFill>
              <a:schemeClr val="bg1"/>
            </a:soli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pic>
          <p:nvPicPr>
            <p:cNvPr id="1033" name="Picture 16" descr="Moneta_rgb 256"/>
            <p:cNvPicPr>
              <a:picLocks noChangeAspect="1" noChangeArrowheads="1"/>
            </p:cNvPicPr>
            <p:nvPr/>
          </p:nvPicPr>
          <p:blipFill>
            <a:blip r:embed="rId13" cstate="print">
              <a:extLst>
                <a:ext uri="{28A0092B-C50C-407E-A947-70E740481C1C}">
                  <a14:useLocalDpi xmlns:a14="http://schemas.microsoft.com/office/drawing/2010/main" val="0"/>
                </a:ext>
              </a:extLst>
            </a:blip>
            <a:srcRect l="16974" t="16528" r="16974" b="16528"/>
            <a:stretch>
              <a:fillRect/>
            </a:stretch>
          </p:blipFill>
          <p:spPr bwMode="auto">
            <a:xfrm>
              <a:off x="3311" y="406"/>
              <a:ext cx="730"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3970"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2800" b="1">
          <a:solidFill>
            <a:schemeClr val="bg1"/>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2800" b="1">
          <a:solidFill>
            <a:schemeClr val="bg1"/>
          </a:solidFill>
          <a:effectLst>
            <a:outerShdw blurRad="38100" dist="38100" dir="2700000" algn="tl">
              <a:srgbClr val="C0C0C0"/>
            </a:outerShdw>
          </a:effectLst>
          <a:latin typeface="Calibri" pitchFamily="34" charset="0"/>
        </a:defRPr>
      </a:lvl2pPr>
      <a:lvl3pPr algn="l" rtl="0" eaLnBrk="0" fontAlgn="base" hangingPunct="0">
        <a:spcBef>
          <a:spcPct val="0"/>
        </a:spcBef>
        <a:spcAft>
          <a:spcPct val="0"/>
        </a:spcAft>
        <a:defRPr sz="2800" b="1">
          <a:solidFill>
            <a:schemeClr val="bg1"/>
          </a:solidFill>
          <a:effectLst>
            <a:outerShdw blurRad="38100" dist="38100" dir="2700000" algn="tl">
              <a:srgbClr val="C0C0C0"/>
            </a:outerShdw>
          </a:effectLst>
          <a:latin typeface="Calibri" pitchFamily="34" charset="0"/>
        </a:defRPr>
      </a:lvl3pPr>
      <a:lvl4pPr algn="l" rtl="0" eaLnBrk="0" fontAlgn="base" hangingPunct="0">
        <a:spcBef>
          <a:spcPct val="0"/>
        </a:spcBef>
        <a:spcAft>
          <a:spcPct val="0"/>
        </a:spcAft>
        <a:defRPr sz="2800" b="1">
          <a:solidFill>
            <a:schemeClr val="bg1"/>
          </a:solidFill>
          <a:effectLst>
            <a:outerShdw blurRad="38100" dist="38100" dir="2700000" algn="tl">
              <a:srgbClr val="C0C0C0"/>
            </a:outerShdw>
          </a:effectLst>
          <a:latin typeface="Calibri" pitchFamily="34" charset="0"/>
        </a:defRPr>
      </a:lvl4pPr>
      <a:lvl5pPr algn="l" rtl="0" eaLnBrk="0" fontAlgn="base" hangingPunct="0">
        <a:spcBef>
          <a:spcPct val="0"/>
        </a:spcBef>
        <a:spcAft>
          <a:spcPct val="0"/>
        </a:spcAft>
        <a:defRPr sz="2800" b="1">
          <a:solidFill>
            <a:schemeClr val="bg1"/>
          </a:solidFill>
          <a:effectLst>
            <a:outerShdw blurRad="38100" dist="38100" dir="2700000" algn="tl">
              <a:srgbClr val="C0C0C0"/>
            </a:outerShdw>
          </a:effectLst>
          <a:latin typeface="Calibri" pitchFamily="34" charset="0"/>
        </a:defRPr>
      </a:lvl5pPr>
      <a:lvl6pPr marL="457200" algn="l" rtl="0" fontAlgn="base">
        <a:spcBef>
          <a:spcPct val="0"/>
        </a:spcBef>
        <a:spcAft>
          <a:spcPct val="0"/>
        </a:spcAft>
        <a:defRPr sz="2800" b="1">
          <a:solidFill>
            <a:schemeClr val="bg1"/>
          </a:solidFill>
          <a:effectLst>
            <a:outerShdw blurRad="38100" dist="38100" dir="2700000" algn="tl">
              <a:srgbClr val="C0C0C0"/>
            </a:outerShdw>
          </a:effectLst>
          <a:latin typeface="Calibri" pitchFamily="34" charset="0"/>
        </a:defRPr>
      </a:lvl6pPr>
      <a:lvl7pPr marL="914400" algn="l" rtl="0" fontAlgn="base">
        <a:spcBef>
          <a:spcPct val="0"/>
        </a:spcBef>
        <a:spcAft>
          <a:spcPct val="0"/>
        </a:spcAft>
        <a:defRPr sz="2800" b="1">
          <a:solidFill>
            <a:schemeClr val="bg1"/>
          </a:solidFill>
          <a:effectLst>
            <a:outerShdw blurRad="38100" dist="38100" dir="2700000" algn="tl">
              <a:srgbClr val="C0C0C0"/>
            </a:outerShdw>
          </a:effectLst>
          <a:latin typeface="Calibri" pitchFamily="34" charset="0"/>
        </a:defRPr>
      </a:lvl7pPr>
      <a:lvl8pPr marL="1371600" algn="l" rtl="0" fontAlgn="base">
        <a:spcBef>
          <a:spcPct val="0"/>
        </a:spcBef>
        <a:spcAft>
          <a:spcPct val="0"/>
        </a:spcAft>
        <a:defRPr sz="2800" b="1">
          <a:solidFill>
            <a:schemeClr val="bg1"/>
          </a:solidFill>
          <a:effectLst>
            <a:outerShdw blurRad="38100" dist="38100" dir="2700000" algn="tl">
              <a:srgbClr val="C0C0C0"/>
            </a:outerShdw>
          </a:effectLst>
          <a:latin typeface="Calibri" pitchFamily="34" charset="0"/>
        </a:defRPr>
      </a:lvl8pPr>
      <a:lvl9pPr marL="1828800" algn="l" rtl="0" fontAlgn="base">
        <a:spcBef>
          <a:spcPct val="0"/>
        </a:spcBef>
        <a:spcAft>
          <a:spcPct val="0"/>
        </a:spcAft>
        <a:defRPr sz="2800" b="1">
          <a:solidFill>
            <a:schemeClr val="bg1"/>
          </a:solidFill>
          <a:effectLst>
            <a:outerShdw blurRad="38100" dist="38100" dir="2700000" algn="tl">
              <a:srgbClr val="C0C0C0"/>
            </a:outerShdw>
          </a:effectLst>
          <a:latin typeface="Calibri" pitchFamily="34" charset="0"/>
        </a:defRPr>
      </a:lvl9pPr>
    </p:titleStyle>
    <p:bodyStyle>
      <a:lvl1pPr marL="342900" indent="-342900" algn="l" rtl="0" eaLnBrk="0" fontAlgn="base" hangingPunct="0">
        <a:lnSpc>
          <a:spcPct val="110000"/>
        </a:lnSpc>
        <a:spcBef>
          <a:spcPct val="20000"/>
        </a:spcBef>
        <a:spcAft>
          <a:spcPct val="0"/>
        </a:spcAft>
        <a:buClr>
          <a:schemeClr val="bg1"/>
        </a:buClr>
        <a:buChar char="•"/>
        <a:defRPr sz="2400">
          <a:solidFill>
            <a:schemeClr val="tx1"/>
          </a:solidFill>
          <a:latin typeface="+mn-lt"/>
          <a:ea typeface="+mn-ea"/>
          <a:cs typeface="+mn-cs"/>
        </a:defRPr>
      </a:lvl1pPr>
      <a:lvl2pPr marL="742950" indent="-285750" algn="l" rtl="0" eaLnBrk="0" fontAlgn="base" hangingPunct="0">
        <a:lnSpc>
          <a:spcPct val="110000"/>
        </a:lnSpc>
        <a:spcBef>
          <a:spcPct val="20000"/>
        </a:spcBef>
        <a:spcAft>
          <a:spcPct val="0"/>
        </a:spcAft>
        <a:buClr>
          <a:srgbClr val="CC0000"/>
        </a:buClr>
        <a:buFont typeface="Wingdings" pitchFamily="2" charset="2"/>
        <a:buChar char="Ü"/>
        <a:defRPr sz="2100">
          <a:solidFill>
            <a:schemeClr val="tx1"/>
          </a:solidFill>
          <a:latin typeface="+mn-lt"/>
        </a:defRPr>
      </a:lvl2pPr>
      <a:lvl3pPr marL="1143000" indent="-228600" algn="l" rtl="0" eaLnBrk="0" fontAlgn="base" hangingPunct="0">
        <a:lnSpc>
          <a:spcPct val="110000"/>
        </a:lnSpc>
        <a:spcBef>
          <a:spcPct val="20000"/>
        </a:spcBef>
        <a:spcAft>
          <a:spcPct val="0"/>
        </a:spcAft>
        <a:buChar char="•"/>
        <a:defRPr>
          <a:solidFill>
            <a:schemeClr val="tx1"/>
          </a:solidFill>
          <a:latin typeface="+mn-lt"/>
        </a:defRPr>
      </a:lvl3pPr>
      <a:lvl4pPr marL="1600200" indent="-228600" algn="l" rtl="0" eaLnBrk="0" fontAlgn="base" hangingPunct="0">
        <a:lnSpc>
          <a:spcPct val="110000"/>
        </a:lnSpc>
        <a:spcBef>
          <a:spcPct val="20000"/>
        </a:spcBef>
        <a:spcAft>
          <a:spcPct val="0"/>
        </a:spcAft>
        <a:buChar char="–"/>
        <a:defRPr sz="1600">
          <a:solidFill>
            <a:schemeClr val="tx1"/>
          </a:solidFill>
          <a:latin typeface="+mn-lt"/>
        </a:defRPr>
      </a:lvl4pPr>
      <a:lvl5pPr marL="2057400" indent="-228600" algn="l" rtl="0" eaLnBrk="0" fontAlgn="base" hangingPunct="0">
        <a:lnSpc>
          <a:spcPct val="110000"/>
        </a:lnSpc>
        <a:spcBef>
          <a:spcPct val="20000"/>
        </a:spcBef>
        <a:spcAft>
          <a:spcPct val="0"/>
        </a:spcAft>
        <a:buChar char="»"/>
        <a:defRPr sz="1600">
          <a:solidFill>
            <a:schemeClr val="tx1"/>
          </a:solidFill>
          <a:latin typeface="+mn-lt"/>
        </a:defRPr>
      </a:lvl5pPr>
      <a:lvl6pPr marL="2514600" indent="-228600" algn="l" rtl="0" fontAlgn="base">
        <a:lnSpc>
          <a:spcPct val="110000"/>
        </a:lnSpc>
        <a:spcBef>
          <a:spcPct val="20000"/>
        </a:spcBef>
        <a:spcAft>
          <a:spcPct val="0"/>
        </a:spcAft>
        <a:buChar char="»"/>
        <a:defRPr sz="1600">
          <a:solidFill>
            <a:schemeClr val="tx1"/>
          </a:solidFill>
          <a:latin typeface="+mn-lt"/>
        </a:defRPr>
      </a:lvl6pPr>
      <a:lvl7pPr marL="2971800" indent="-228600" algn="l" rtl="0" fontAlgn="base">
        <a:lnSpc>
          <a:spcPct val="110000"/>
        </a:lnSpc>
        <a:spcBef>
          <a:spcPct val="20000"/>
        </a:spcBef>
        <a:spcAft>
          <a:spcPct val="0"/>
        </a:spcAft>
        <a:buChar char="»"/>
        <a:defRPr sz="1600">
          <a:solidFill>
            <a:schemeClr val="tx1"/>
          </a:solidFill>
          <a:latin typeface="+mn-lt"/>
        </a:defRPr>
      </a:lvl7pPr>
      <a:lvl8pPr marL="3429000" indent="-228600" algn="l" rtl="0" fontAlgn="base">
        <a:lnSpc>
          <a:spcPct val="110000"/>
        </a:lnSpc>
        <a:spcBef>
          <a:spcPct val="20000"/>
        </a:spcBef>
        <a:spcAft>
          <a:spcPct val="0"/>
        </a:spcAft>
        <a:buChar char="»"/>
        <a:defRPr sz="1600">
          <a:solidFill>
            <a:schemeClr val="tx1"/>
          </a:solidFill>
          <a:latin typeface="+mn-lt"/>
        </a:defRPr>
      </a:lvl8pPr>
      <a:lvl9pPr marL="3886200" indent="-228600" algn="l" rtl="0" fontAlgn="base">
        <a:lnSpc>
          <a:spcPct val="110000"/>
        </a:lnSpc>
        <a:spcBef>
          <a:spcPct val="20000"/>
        </a:spcBef>
        <a:spcAft>
          <a:spcPct val="0"/>
        </a:spcAft>
        <a:buChar char="»"/>
        <a:defRPr sz="1600">
          <a:solidFill>
            <a:schemeClr val="tx1"/>
          </a:solidFill>
          <a:latin typeface="+mn-lt"/>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img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sl-SI" smtClean="0"/>
              <a:t>Kliknite, če želite urediti slog naslova matrice</a:t>
            </a:r>
          </a:p>
        </p:txBody>
      </p:sp>
      <p:sp>
        <p:nvSpPr>
          <p:cNvPr id="229380" name="Rectangle 4"/>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p>
        </p:txBody>
      </p:sp>
      <p:sp>
        <p:nvSpPr>
          <p:cNvPr id="229381" name="Rectangle 5"/>
          <p:cNvSpPr>
            <a:spLocks noGrp="1" noChangeArrowheads="1"/>
          </p:cNvSpPr>
          <p:nvPr>
            <p:ph type="dt" sz="half" idx="2"/>
          </p:nvPr>
        </p:nvSpPr>
        <p:spPr bwMode="auto">
          <a:xfrm>
            <a:off x="5795963" y="6372225"/>
            <a:ext cx="1306512"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GB"/>
          </a:p>
        </p:txBody>
      </p:sp>
      <p:sp>
        <p:nvSpPr>
          <p:cNvPr id="229382" name="Rectangle 6"/>
          <p:cNvSpPr>
            <a:spLocks noGrp="1" noChangeArrowheads="1"/>
          </p:cNvSpPr>
          <p:nvPr>
            <p:ph type="ftr" sz="quarter" idx="3"/>
          </p:nvPr>
        </p:nvSpPr>
        <p:spPr bwMode="auto">
          <a:xfrm>
            <a:off x="1403350" y="6380163"/>
            <a:ext cx="4176713" cy="360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latin typeface="Arial" charset="0"/>
              </a:defRPr>
            </a:lvl1pPr>
          </a:lstStyle>
          <a:p>
            <a:pPr>
              <a:defRPr/>
            </a:pPr>
            <a:endParaRPr lang="en-GB"/>
          </a:p>
        </p:txBody>
      </p:sp>
      <p:sp>
        <p:nvSpPr>
          <p:cNvPr id="229383" name="Rectangle 7"/>
          <p:cNvSpPr>
            <a:spLocks noGrp="1" noChangeArrowheads="1"/>
          </p:cNvSpPr>
          <p:nvPr>
            <p:ph type="sldNum" sz="quarter" idx="4"/>
          </p:nvPr>
        </p:nvSpPr>
        <p:spPr bwMode="auto">
          <a:xfrm>
            <a:off x="468313" y="6380163"/>
            <a:ext cx="792162" cy="360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fld id="{BA28EE9C-56DC-4500-A5E8-8DD9A59E15B7}" type="slidenum">
              <a:rPr lang="en-GB"/>
              <a:pPr>
                <a:defRPr/>
              </a:pPr>
              <a:t>‹#›</a:t>
            </a:fld>
            <a:endParaRPr lang="en-GB"/>
          </a:p>
        </p:txBody>
      </p:sp>
      <p:grpSp>
        <p:nvGrpSpPr>
          <p:cNvPr id="2056" name="Group 8"/>
          <p:cNvGrpSpPr>
            <a:grpSpLocks/>
          </p:cNvGrpSpPr>
          <p:nvPr userDrawn="1"/>
        </p:nvGrpSpPr>
        <p:grpSpPr bwMode="auto">
          <a:xfrm>
            <a:off x="7956550" y="117475"/>
            <a:ext cx="1008063" cy="1008063"/>
            <a:chOff x="3068" y="176"/>
            <a:chExt cx="1218" cy="1218"/>
          </a:xfrm>
        </p:grpSpPr>
        <p:sp>
          <p:nvSpPr>
            <p:cNvPr id="2057" name="Oval 9"/>
            <p:cNvSpPr>
              <a:spLocks noChangeArrowheads="1"/>
            </p:cNvSpPr>
            <p:nvPr/>
          </p:nvSpPr>
          <p:spPr bwMode="auto">
            <a:xfrm>
              <a:off x="3068" y="176"/>
              <a:ext cx="1218" cy="1218"/>
            </a:xfrm>
            <a:prstGeom prst="ellipse">
              <a:avLst/>
            </a:prstGeom>
            <a:solidFill>
              <a:schemeClr val="bg1"/>
            </a:soli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pic>
          <p:nvPicPr>
            <p:cNvPr id="2058" name="Picture 10" descr="Moneta_rgb 256"/>
            <p:cNvPicPr>
              <a:picLocks noChangeAspect="1" noChangeArrowheads="1"/>
            </p:cNvPicPr>
            <p:nvPr/>
          </p:nvPicPr>
          <p:blipFill>
            <a:blip r:embed="rId14" cstate="print">
              <a:extLst>
                <a:ext uri="{28A0092B-C50C-407E-A947-70E740481C1C}">
                  <a14:useLocalDpi xmlns:a14="http://schemas.microsoft.com/office/drawing/2010/main" val="0"/>
                </a:ext>
              </a:extLst>
            </a:blip>
            <a:srcRect l="16974" t="16528" r="16974" b="16528"/>
            <a:stretch>
              <a:fillRect/>
            </a:stretch>
          </p:blipFill>
          <p:spPr bwMode="auto">
            <a:xfrm>
              <a:off x="3311" y="406"/>
              <a:ext cx="730"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Lst>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93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93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938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938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938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80" grpId="0" build="p">
        <p:tmplLst>
          <p:tmpl lvl="1">
            <p:tnLst>
              <p:par>
                <p:cTn presetID="1" presetClass="entr" presetSubtype="0" fill="hold" nodeType="clickEffect">
                  <p:stCondLst>
                    <p:cond delay="0"/>
                  </p:stCondLst>
                  <p:childTnLst>
                    <p:set>
                      <p:cBhvr>
                        <p:cTn dur="1" fill="hold">
                          <p:stCondLst>
                            <p:cond delay="0"/>
                          </p:stCondLst>
                        </p:cTn>
                        <p:tgtEl>
                          <p:spTgt spid="229380"/>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229380"/>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229380"/>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229380"/>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229380"/>
                        </p:tgtEl>
                        <p:attrNameLst>
                          <p:attrName>style.visibility</p:attrName>
                        </p:attrNameLst>
                      </p:cBhvr>
                      <p:to>
                        <p:strVal val="visible"/>
                      </p:to>
                    </p:set>
                  </p:childTnLst>
                </p:cTn>
              </p:par>
            </p:tnLst>
          </p:tmpl>
        </p:tmplLst>
      </p:bldP>
    </p:bldLst>
  </p:timing>
  <p:hf hdr="0" ftr="0" dt="0"/>
  <p:txStyles>
    <p:titleStyle>
      <a:lvl1pPr algn="l" rtl="0" eaLnBrk="0" fontAlgn="base" hangingPunct="0">
        <a:spcBef>
          <a:spcPct val="0"/>
        </a:spcBef>
        <a:spcAft>
          <a:spcPct val="0"/>
        </a:spcAft>
        <a:defRPr sz="3200" b="1">
          <a:solidFill>
            <a:srgbClr val="A10B0F"/>
          </a:solidFill>
          <a:latin typeface="+mj-lt"/>
          <a:ea typeface="+mj-ea"/>
          <a:cs typeface="+mj-cs"/>
        </a:defRPr>
      </a:lvl1pPr>
      <a:lvl2pPr algn="l" rtl="0" eaLnBrk="0" fontAlgn="base" hangingPunct="0">
        <a:spcBef>
          <a:spcPct val="0"/>
        </a:spcBef>
        <a:spcAft>
          <a:spcPct val="0"/>
        </a:spcAft>
        <a:defRPr sz="3200" b="1">
          <a:solidFill>
            <a:srgbClr val="A10B0F"/>
          </a:solidFill>
          <a:latin typeface="Arial" charset="0"/>
        </a:defRPr>
      </a:lvl2pPr>
      <a:lvl3pPr algn="l" rtl="0" eaLnBrk="0" fontAlgn="base" hangingPunct="0">
        <a:spcBef>
          <a:spcPct val="0"/>
        </a:spcBef>
        <a:spcAft>
          <a:spcPct val="0"/>
        </a:spcAft>
        <a:defRPr sz="3200" b="1">
          <a:solidFill>
            <a:srgbClr val="A10B0F"/>
          </a:solidFill>
          <a:latin typeface="Arial" charset="0"/>
        </a:defRPr>
      </a:lvl3pPr>
      <a:lvl4pPr algn="l" rtl="0" eaLnBrk="0" fontAlgn="base" hangingPunct="0">
        <a:spcBef>
          <a:spcPct val="0"/>
        </a:spcBef>
        <a:spcAft>
          <a:spcPct val="0"/>
        </a:spcAft>
        <a:defRPr sz="3200" b="1">
          <a:solidFill>
            <a:srgbClr val="A10B0F"/>
          </a:solidFill>
          <a:latin typeface="Arial" charset="0"/>
        </a:defRPr>
      </a:lvl4pPr>
      <a:lvl5pPr algn="l" rtl="0" eaLnBrk="0" fontAlgn="base" hangingPunct="0">
        <a:spcBef>
          <a:spcPct val="0"/>
        </a:spcBef>
        <a:spcAft>
          <a:spcPct val="0"/>
        </a:spcAft>
        <a:defRPr sz="3200" b="1">
          <a:solidFill>
            <a:srgbClr val="A10B0F"/>
          </a:solidFill>
          <a:latin typeface="Arial" charset="0"/>
        </a:defRPr>
      </a:lvl5pPr>
      <a:lvl6pPr marL="457200" algn="l" rtl="0" fontAlgn="base">
        <a:spcBef>
          <a:spcPct val="0"/>
        </a:spcBef>
        <a:spcAft>
          <a:spcPct val="0"/>
        </a:spcAft>
        <a:defRPr sz="3200" b="1">
          <a:solidFill>
            <a:srgbClr val="A10B0F"/>
          </a:solidFill>
          <a:latin typeface="Arial" charset="0"/>
        </a:defRPr>
      </a:lvl6pPr>
      <a:lvl7pPr marL="914400" algn="l" rtl="0" fontAlgn="base">
        <a:spcBef>
          <a:spcPct val="0"/>
        </a:spcBef>
        <a:spcAft>
          <a:spcPct val="0"/>
        </a:spcAft>
        <a:defRPr sz="3200" b="1">
          <a:solidFill>
            <a:srgbClr val="A10B0F"/>
          </a:solidFill>
          <a:latin typeface="Arial" charset="0"/>
        </a:defRPr>
      </a:lvl7pPr>
      <a:lvl8pPr marL="1371600" algn="l" rtl="0" fontAlgn="base">
        <a:spcBef>
          <a:spcPct val="0"/>
        </a:spcBef>
        <a:spcAft>
          <a:spcPct val="0"/>
        </a:spcAft>
        <a:defRPr sz="3200" b="1">
          <a:solidFill>
            <a:srgbClr val="A10B0F"/>
          </a:solidFill>
          <a:latin typeface="Arial" charset="0"/>
        </a:defRPr>
      </a:lvl8pPr>
      <a:lvl9pPr marL="1828800" algn="l" rtl="0" fontAlgn="base">
        <a:spcBef>
          <a:spcPct val="0"/>
        </a:spcBef>
        <a:spcAft>
          <a:spcPct val="0"/>
        </a:spcAft>
        <a:defRPr sz="3200" b="1">
          <a:solidFill>
            <a:srgbClr val="A10B0F"/>
          </a:solidFill>
          <a:latin typeface="Arial" charset="0"/>
        </a:defRPr>
      </a:lvl9pPr>
    </p:titleStyle>
    <p:bodyStyle>
      <a:lvl1pPr marL="342900" indent="-342900" algn="l" rtl="0" eaLnBrk="0" fontAlgn="base" hangingPunct="0">
        <a:spcBef>
          <a:spcPct val="20000"/>
        </a:spcBef>
        <a:spcAft>
          <a:spcPct val="0"/>
        </a:spcAft>
        <a:buClr>
          <a:srgbClr val="A10B0F"/>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lr>
          <a:srgbClr val="A10B0F"/>
        </a:buClr>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Rectangle 8"/>
          <p:cNvSpPr>
            <a:spLocks noGrp="1" noChangeArrowheads="1"/>
          </p:cNvSpPr>
          <p:nvPr>
            <p:ph type="ctrTitle"/>
          </p:nvPr>
        </p:nvSpPr>
        <p:spPr>
          <a:xfrm>
            <a:off x="827088" y="2130425"/>
            <a:ext cx="8066087" cy="1470025"/>
          </a:xfrm>
        </p:spPr>
        <p:txBody>
          <a:bodyPr/>
          <a:lstStyle/>
          <a:p>
            <a:pPr eaLnBrk="1" hangingPunct="1">
              <a:defRPr/>
            </a:pPr>
            <a:r>
              <a:rPr lang="en-GB" dirty="0" smtClean="0"/>
              <a:t>Moneta: The Slovenian mobile payment system</a:t>
            </a:r>
          </a:p>
        </p:txBody>
      </p:sp>
      <p:sp>
        <p:nvSpPr>
          <p:cNvPr id="4099" name="Rectangle 9"/>
          <p:cNvSpPr>
            <a:spLocks noGrp="1" noChangeArrowheads="1"/>
          </p:cNvSpPr>
          <p:nvPr>
            <p:ph type="subTitle" idx="1"/>
          </p:nvPr>
        </p:nvSpPr>
        <p:spPr>
          <a:xfrm>
            <a:off x="1949450" y="3573463"/>
            <a:ext cx="7194550" cy="1992312"/>
          </a:xfrm>
        </p:spPr>
        <p:txBody>
          <a:bodyPr/>
          <a:lstStyle/>
          <a:p>
            <a:pPr eaLnBrk="1" hangingPunct="1">
              <a:lnSpc>
                <a:spcPct val="90000"/>
              </a:lnSpc>
            </a:pPr>
            <a:r>
              <a:rPr lang="sl-SI" b="1" dirty="0" smtClean="0">
                <a:solidFill>
                  <a:srgbClr val="C00000"/>
                </a:solidFill>
              </a:rPr>
              <a:t>Luka Gabrovšek</a:t>
            </a:r>
            <a:r>
              <a:rPr lang="sl-SI" b="1" dirty="0" smtClean="0"/>
              <a:t>				</a:t>
            </a:r>
            <a:endParaRPr lang="en-GB" b="1" dirty="0" smtClean="0"/>
          </a:p>
          <a:p>
            <a:pPr eaLnBrk="1" hangingPunct="1">
              <a:lnSpc>
                <a:spcPct val="90000"/>
              </a:lnSpc>
            </a:pPr>
            <a:r>
              <a:rPr lang="sl-SI" sz="1600" dirty="0" smtClean="0"/>
              <a:t>Telekom Slovenije 				</a:t>
            </a:r>
            <a:endParaRPr lang="en-GB" sz="1600" dirty="0" smtClean="0"/>
          </a:p>
          <a:p>
            <a:pPr eaLnBrk="1" hangingPunct="1">
              <a:lnSpc>
                <a:spcPct val="90000"/>
              </a:lnSpc>
            </a:pPr>
            <a:r>
              <a:rPr lang="sl-SI" sz="1600" dirty="0" err="1" smtClean="0">
                <a:solidFill>
                  <a:srgbClr val="C00000"/>
                </a:solidFill>
              </a:rPr>
              <a:t>Product</a:t>
            </a:r>
            <a:r>
              <a:rPr lang="sl-SI" sz="1600" dirty="0" smtClean="0">
                <a:solidFill>
                  <a:srgbClr val="C00000"/>
                </a:solidFill>
              </a:rPr>
              <a:t> </a:t>
            </a:r>
            <a:r>
              <a:rPr lang="sl-SI" sz="1600" dirty="0" err="1" smtClean="0">
                <a:solidFill>
                  <a:srgbClr val="C00000"/>
                </a:solidFill>
              </a:rPr>
              <a:t>Manager</a:t>
            </a:r>
            <a:r>
              <a:rPr lang="sl-SI" sz="1600" dirty="0" err="1" smtClean="0"/>
              <a:t>		</a:t>
            </a:r>
            <a:endParaRPr lang="en-GB" sz="1600" dirty="0" smtClean="0"/>
          </a:p>
          <a:p>
            <a:pPr eaLnBrk="1" hangingPunct="1">
              <a:lnSpc>
                <a:spcPct val="90000"/>
              </a:lnSpc>
            </a:pPr>
            <a:r>
              <a:rPr lang="sl-SI" sz="1600" dirty="0" err="1"/>
              <a:t>l</a:t>
            </a:r>
            <a:r>
              <a:rPr lang="sl-SI" sz="1600" dirty="0" err="1" smtClean="0"/>
              <a:t>uka.gabrovsek</a:t>
            </a:r>
            <a:r>
              <a:rPr lang="en-US" sz="1600" dirty="0" smtClean="0"/>
              <a:t>@telekom.si</a:t>
            </a:r>
            <a:r>
              <a:rPr lang="sl-SI" sz="1600" dirty="0" smtClean="0"/>
              <a:t> 			</a:t>
            </a:r>
            <a:endParaRPr lang="en-GB" sz="1600" dirty="0" smtClean="0"/>
          </a:p>
        </p:txBody>
      </p:sp>
    </p:spTree>
  </p:cSld>
  <p:clrMapOvr>
    <a:masterClrMapping/>
  </p:clrMapOvr>
  <p:transition>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a:defRPr/>
            </a:pPr>
            <a:r>
              <a:rPr lang="sl-SI" dirty="0" smtClean="0"/>
              <a:t>Moneta </a:t>
            </a:r>
            <a:r>
              <a:rPr lang="sl-SI" dirty="0" err="1" smtClean="0"/>
              <a:t>value</a:t>
            </a:r>
            <a:r>
              <a:rPr lang="sl-SI" dirty="0" smtClean="0"/>
              <a:t> </a:t>
            </a:r>
            <a:r>
              <a:rPr lang="sl-SI" dirty="0" err="1" smtClean="0"/>
              <a:t>chain</a:t>
            </a:r>
            <a:endParaRPr lang="sl-SI" dirty="0"/>
          </a:p>
        </p:txBody>
      </p:sp>
      <p:pic>
        <p:nvPicPr>
          <p:cNvPr id="22531" name="Ograda vsebine 4"/>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550863" y="1628775"/>
            <a:ext cx="8310562" cy="4752975"/>
          </a:xfrm>
        </p:spPr>
      </p:pic>
      <p:sp>
        <p:nvSpPr>
          <p:cNvPr id="22532" name="Ograda številke diapozitiva 3"/>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0DF67ABA-35A6-4374-9DC0-0FCED4400018}" type="slidenum">
              <a:rPr lang="en-US" sz="1000" smtClean="0"/>
              <a:pPr eaLnBrk="1" hangingPunct="1"/>
              <a:t>10</a:t>
            </a:fld>
            <a:r>
              <a:rPr lang="sl-SI" sz="1000" smtClean="0"/>
              <a:t> of 22</a:t>
            </a:r>
            <a:endParaRPr lang="en-US" sz="10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49F28C2E-250E-472A-BFE3-8FABA95BD813}" type="slidenum">
              <a:rPr lang="en-US" sz="1000" smtClean="0">
                <a:solidFill>
                  <a:schemeClr val="bg2"/>
                </a:solidFill>
                <a:ea typeface="ＭＳ Ｐゴシック" pitchFamily="34" charset="-128"/>
              </a:rPr>
              <a:pPr eaLnBrk="1" hangingPunct="1"/>
              <a:t>11</a:t>
            </a:fld>
            <a:r>
              <a:rPr lang="en-US" sz="1000" smtClean="0">
                <a:solidFill>
                  <a:schemeClr val="bg2"/>
                </a:solidFill>
                <a:ea typeface="ＭＳ Ｐゴシック" pitchFamily="34" charset="-128"/>
              </a:rPr>
              <a:t> of </a:t>
            </a:r>
            <a:r>
              <a:rPr lang="sl-SI" sz="1000" smtClean="0">
                <a:solidFill>
                  <a:schemeClr val="bg2"/>
                </a:solidFill>
                <a:ea typeface="ＭＳ Ｐゴシック" pitchFamily="34" charset="-128"/>
              </a:rPr>
              <a:t>17</a:t>
            </a:r>
            <a:endParaRPr lang="en-US" sz="1000" smtClean="0">
              <a:solidFill>
                <a:schemeClr val="bg2"/>
              </a:solidFill>
              <a:ea typeface="ＭＳ Ｐゴシック" pitchFamily="34" charset="-128"/>
            </a:endParaRPr>
          </a:p>
        </p:txBody>
      </p:sp>
      <p:pic>
        <p:nvPicPr>
          <p:cNvPr id="182287"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5803900"/>
            <a:ext cx="1062038"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4983" name="Picture 7" descr="01_ultra_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32713" y="1295400"/>
            <a:ext cx="12763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2283"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588" y="5389563"/>
            <a:ext cx="2411412" cy="146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4978" name="Picture 2" descr="Mpostermina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7400" y="3011488"/>
            <a:ext cx="244792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18238" y="333375"/>
            <a:ext cx="1522412"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4981" name="Rectangle 5"/>
          <p:cNvSpPr>
            <a:spLocks noGrp="1" noChangeArrowheads="1"/>
          </p:cNvSpPr>
          <p:nvPr>
            <p:ph type="title" idx="4294967295"/>
          </p:nvPr>
        </p:nvSpPr>
        <p:spPr>
          <a:xfrm>
            <a:off x="1116013" y="200025"/>
            <a:ext cx="7426325" cy="863600"/>
          </a:xfrm>
        </p:spPr>
        <p:txBody>
          <a:bodyPr/>
          <a:lstStyle/>
          <a:p>
            <a:pPr eaLnBrk="1" hangingPunct="1">
              <a:defRPr/>
            </a:pPr>
            <a:r>
              <a:rPr lang="en-GB" smtClean="0">
                <a:ea typeface="MS PGothic" pitchFamily="34" charset="-128"/>
              </a:rPr>
              <a:t>Moneta, since 2001</a:t>
            </a:r>
          </a:p>
        </p:txBody>
      </p:sp>
      <p:sp>
        <p:nvSpPr>
          <p:cNvPr id="254982" name="Rectangle 6"/>
          <p:cNvSpPr>
            <a:spLocks noGrp="1" noChangeArrowheads="1"/>
          </p:cNvSpPr>
          <p:nvPr>
            <p:ph type="body" idx="4294967295"/>
          </p:nvPr>
        </p:nvSpPr>
        <p:spPr>
          <a:xfrm>
            <a:off x="755650" y="1412875"/>
            <a:ext cx="8137525" cy="4968875"/>
          </a:xfrm>
        </p:spPr>
        <p:txBody>
          <a:bodyPr/>
          <a:lstStyle/>
          <a:p>
            <a:pPr eaLnBrk="1" hangingPunct="1">
              <a:lnSpc>
                <a:spcPct val="125000"/>
              </a:lnSpc>
              <a:buFontTx/>
              <a:buNone/>
            </a:pPr>
            <a:r>
              <a:rPr lang="en-GB" sz="1400" smtClean="0"/>
              <a:t>2001/06	Moneta: operator’s web micropayment service</a:t>
            </a:r>
          </a:p>
          <a:p>
            <a:pPr eaLnBrk="1" hangingPunct="1">
              <a:lnSpc>
                <a:spcPct val="125000"/>
              </a:lnSpc>
              <a:buFontTx/>
              <a:buNone/>
            </a:pPr>
            <a:r>
              <a:rPr lang="en-GB" sz="1400" smtClean="0"/>
              <a:t>2002/05	First vending terminals</a:t>
            </a:r>
          </a:p>
          <a:p>
            <a:pPr eaLnBrk="1" hangingPunct="1">
              <a:lnSpc>
                <a:spcPct val="125000"/>
              </a:lnSpc>
              <a:buFontTx/>
              <a:buNone/>
            </a:pPr>
            <a:r>
              <a:rPr lang="en-GB" sz="1400" smtClean="0"/>
              <a:t>2002/08	First POS terminals</a:t>
            </a:r>
          </a:p>
          <a:p>
            <a:pPr eaLnBrk="1" hangingPunct="1">
              <a:lnSpc>
                <a:spcPct val="125000"/>
              </a:lnSpc>
              <a:buFontTx/>
              <a:buNone/>
            </a:pPr>
            <a:r>
              <a:rPr lang="en-GB" sz="1400" smtClean="0"/>
              <a:t>2003/04	Mobitel &amp; Nova KBM Partnership</a:t>
            </a:r>
          </a:p>
          <a:p>
            <a:pPr eaLnBrk="1" hangingPunct="1">
              <a:lnSpc>
                <a:spcPct val="125000"/>
              </a:lnSpc>
              <a:buFontTx/>
              <a:buNone/>
            </a:pPr>
            <a:r>
              <a:rPr lang="en-GB" sz="1400" b="1" smtClean="0"/>
              <a:t>2004/06</a:t>
            </a:r>
            <a:r>
              <a:rPr lang="en-GB" sz="1400" smtClean="0"/>
              <a:t>	</a:t>
            </a:r>
            <a:r>
              <a:rPr lang="en-GB" sz="1400" b="1" smtClean="0"/>
              <a:t>2nd Generation Moneta (multi-issuer, multi-account)</a:t>
            </a:r>
            <a:r>
              <a:rPr lang="en-GB" sz="1400" smtClean="0"/>
              <a:t> </a:t>
            </a:r>
          </a:p>
          <a:p>
            <a:pPr eaLnBrk="1" hangingPunct="1">
              <a:lnSpc>
                <a:spcPct val="125000"/>
              </a:lnSpc>
              <a:buFontTx/>
              <a:buNone/>
            </a:pPr>
            <a:r>
              <a:rPr lang="en-GB" sz="1400" smtClean="0"/>
              <a:t>2005/05	Moneta Telephone Sales service</a:t>
            </a:r>
          </a:p>
          <a:p>
            <a:pPr eaLnBrk="1" hangingPunct="1">
              <a:lnSpc>
                <a:spcPct val="125000"/>
              </a:lnSpc>
              <a:buFontTx/>
              <a:buNone/>
            </a:pPr>
            <a:r>
              <a:rPr lang="en-GB" sz="1400" smtClean="0"/>
              <a:t>2005/12	USSD / WAP prepaid top-up service</a:t>
            </a:r>
          </a:p>
          <a:p>
            <a:pPr eaLnBrk="1" hangingPunct="1">
              <a:lnSpc>
                <a:spcPct val="125000"/>
              </a:lnSpc>
              <a:buFontTx/>
              <a:buNone/>
            </a:pPr>
            <a:r>
              <a:rPr lang="en-GB" sz="1400" smtClean="0"/>
              <a:t>2006/06	Second bank (PBS) as an issuers</a:t>
            </a:r>
          </a:p>
          <a:p>
            <a:pPr eaLnBrk="1" hangingPunct="1">
              <a:lnSpc>
                <a:spcPct val="125000"/>
              </a:lnSpc>
              <a:buFontTx/>
              <a:buNone/>
            </a:pPr>
            <a:r>
              <a:rPr lang="en-GB" sz="1400" b="1" i="1" smtClean="0">
                <a:solidFill>
                  <a:srgbClr val="CC0000"/>
                </a:solidFill>
              </a:rPr>
              <a:t>2007/01	Introduction of Euro currency in Slovenia</a:t>
            </a:r>
          </a:p>
          <a:p>
            <a:pPr eaLnBrk="1" hangingPunct="1">
              <a:lnSpc>
                <a:spcPct val="125000"/>
              </a:lnSpc>
              <a:buFontTx/>
              <a:buNone/>
            </a:pPr>
            <a:r>
              <a:rPr lang="en-GB" sz="1400" smtClean="0"/>
              <a:t>2008/04	SMS Moneta</a:t>
            </a:r>
          </a:p>
          <a:p>
            <a:pPr eaLnBrk="1" hangingPunct="1">
              <a:lnSpc>
                <a:spcPct val="125000"/>
              </a:lnSpc>
              <a:buFontTx/>
              <a:buNone/>
            </a:pPr>
            <a:r>
              <a:rPr lang="en-GB" sz="1400" b="1" smtClean="0"/>
              <a:t>2009/06	Entrance of Simobil, the second MNO in Slovenia</a:t>
            </a:r>
          </a:p>
          <a:p>
            <a:pPr eaLnBrk="1" hangingPunct="1">
              <a:lnSpc>
                <a:spcPct val="125000"/>
              </a:lnSpc>
              <a:buFontTx/>
              <a:buNone/>
            </a:pPr>
            <a:r>
              <a:rPr lang="en-GB" sz="1400" smtClean="0"/>
              <a:t>2009/07	eTerminals – first two large retailers</a:t>
            </a:r>
          </a:p>
          <a:p>
            <a:pPr eaLnBrk="1" hangingPunct="1">
              <a:lnSpc>
                <a:spcPct val="125000"/>
              </a:lnSpc>
              <a:buFontTx/>
              <a:buNone/>
            </a:pPr>
            <a:r>
              <a:rPr lang="en-GB" sz="1400" smtClean="0"/>
              <a:t>2010/08	Integration with subsidized student meals system</a:t>
            </a:r>
          </a:p>
          <a:p>
            <a:pPr eaLnBrk="1" hangingPunct="1">
              <a:lnSpc>
                <a:spcPct val="125000"/>
              </a:lnSpc>
              <a:buFontTx/>
              <a:buNone/>
            </a:pPr>
            <a:r>
              <a:rPr lang="en-GB" sz="1400" b="1" i="1" smtClean="0">
                <a:solidFill>
                  <a:srgbClr val="CC0000"/>
                </a:solidFill>
              </a:rPr>
              <a:t>2011/04	PS registration required by PSD legislation</a:t>
            </a:r>
          </a:p>
          <a:p>
            <a:pPr eaLnBrk="1" hangingPunct="1">
              <a:lnSpc>
                <a:spcPct val="125000"/>
              </a:lnSpc>
              <a:buFontTx/>
              <a:buNone/>
            </a:pPr>
            <a:r>
              <a:rPr lang="en-GB" sz="1400" smtClean="0"/>
              <a:t>2011/09	Mercator: the largest Slovenian merchant joins</a:t>
            </a:r>
          </a:p>
          <a:p>
            <a:pPr eaLnBrk="1" hangingPunct="1">
              <a:lnSpc>
                <a:spcPct val="125000"/>
              </a:lnSpc>
              <a:buFontTx/>
              <a:buNone/>
            </a:pPr>
            <a:r>
              <a:rPr lang="en-GB" sz="1400" smtClean="0"/>
              <a:t>2012…	Moneta Loyalty  launche</a:t>
            </a:r>
            <a:r>
              <a:rPr lang="sl-SI" sz="1400" smtClean="0"/>
              <a:t>d with Petrol</a:t>
            </a:r>
            <a:endParaRPr lang="en-GB" sz="1400" b="1" i="1" smtClean="0">
              <a:solidFill>
                <a:srgbClr val="CC0000"/>
              </a:solidFill>
            </a:endParaRPr>
          </a:p>
        </p:txBody>
      </p:sp>
      <p:pic>
        <p:nvPicPr>
          <p:cNvPr id="254979" name="Picture 3" descr="Plane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88125" y="4724400"/>
            <a:ext cx="790575"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4984"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21563" y="4259263"/>
            <a:ext cx="1614487"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4" name="Rectangle 12"/>
          <p:cNvSpPr>
            <a:spLocks noChangeArrowheads="1"/>
          </p:cNvSpPr>
          <p:nvPr/>
        </p:nvSpPr>
        <p:spPr bwMode="auto">
          <a:xfrm>
            <a:off x="179388" y="1557338"/>
            <a:ext cx="288925" cy="1150937"/>
          </a:xfrm>
          <a:prstGeom prst="rect">
            <a:avLst/>
          </a:prstGeom>
          <a:gradFill rotWithShape="1">
            <a:gsLst>
              <a:gs pos="0">
                <a:schemeClr val="bg1"/>
              </a:gs>
              <a:gs pos="100000">
                <a:srgbClr val="CC0000"/>
              </a:gs>
            </a:gsLst>
            <a:lin ang="5400000" scaled="1"/>
          </a:gradFill>
          <a:ln w="9525">
            <a:solidFill>
              <a:schemeClr val="tx1"/>
            </a:solidFill>
            <a:miter lim="800000"/>
            <a:headEnd/>
            <a:tailEnd/>
          </a:ln>
        </p:spPr>
        <p:txBody>
          <a:bodyPr wrap="none" anchor="ctr"/>
          <a:lstStyle/>
          <a:p>
            <a:pPr algn="ctr"/>
            <a:r>
              <a:rPr lang="sl-SI" sz="1800">
                <a:solidFill>
                  <a:schemeClr val="bg1"/>
                </a:solidFill>
                <a:latin typeface="Calibri" pitchFamily="34" charset="0"/>
              </a:rPr>
              <a:t>1</a:t>
            </a:r>
            <a:endParaRPr lang="en-GB" sz="1800">
              <a:solidFill>
                <a:schemeClr val="bg1"/>
              </a:solidFill>
              <a:latin typeface="Calibri" pitchFamily="34" charset="0"/>
            </a:endParaRPr>
          </a:p>
        </p:txBody>
      </p:sp>
      <p:sp>
        <p:nvSpPr>
          <p:cNvPr id="23565" name="Rectangle 13"/>
          <p:cNvSpPr>
            <a:spLocks noChangeArrowheads="1"/>
          </p:cNvSpPr>
          <p:nvPr/>
        </p:nvSpPr>
        <p:spPr bwMode="auto">
          <a:xfrm>
            <a:off x="179388" y="2708275"/>
            <a:ext cx="288925" cy="1728788"/>
          </a:xfrm>
          <a:prstGeom prst="rect">
            <a:avLst/>
          </a:prstGeom>
          <a:gradFill rotWithShape="1">
            <a:gsLst>
              <a:gs pos="0">
                <a:schemeClr val="bg1"/>
              </a:gs>
              <a:gs pos="100000">
                <a:srgbClr val="CC0000"/>
              </a:gs>
            </a:gsLst>
            <a:lin ang="5400000" scaled="1"/>
          </a:gradFill>
          <a:ln w="9525">
            <a:solidFill>
              <a:schemeClr val="tx1"/>
            </a:solidFill>
            <a:miter lim="800000"/>
            <a:headEnd/>
            <a:tailEnd/>
          </a:ln>
        </p:spPr>
        <p:txBody>
          <a:bodyPr wrap="none" anchor="ctr"/>
          <a:lstStyle/>
          <a:p>
            <a:pPr algn="ctr"/>
            <a:r>
              <a:rPr lang="sl-SI" sz="1800">
                <a:solidFill>
                  <a:schemeClr val="bg1"/>
                </a:solidFill>
                <a:latin typeface="Calibri" pitchFamily="34" charset="0"/>
              </a:rPr>
              <a:t>2</a:t>
            </a:r>
            <a:endParaRPr lang="en-GB" sz="1800">
              <a:solidFill>
                <a:schemeClr val="bg1"/>
              </a:solidFill>
              <a:latin typeface="Calibri" pitchFamily="34" charset="0"/>
            </a:endParaRPr>
          </a:p>
        </p:txBody>
      </p:sp>
      <p:sp>
        <p:nvSpPr>
          <p:cNvPr id="23566" name="Rectangle 14"/>
          <p:cNvSpPr>
            <a:spLocks noChangeArrowheads="1"/>
          </p:cNvSpPr>
          <p:nvPr/>
        </p:nvSpPr>
        <p:spPr bwMode="auto">
          <a:xfrm>
            <a:off x="179388" y="4437063"/>
            <a:ext cx="288925" cy="936625"/>
          </a:xfrm>
          <a:prstGeom prst="rect">
            <a:avLst/>
          </a:prstGeom>
          <a:gradFill rotWithShape="1">
            <a:gsLst>
              <a:gs pos="0">
                <a:schemeClr val="bg1"/>
              </a:gs>
              <a:gs pos="100000">
                <a:srgbClr val="CC0000"/>
              </a:gs>
            </a:gsLst>
            <a:lin ang="5400000" scaled="1"/>
          </a:gradFill>
          <a:ln w="9525">
            <a:solidFill>
              <a:schemeClr val="tx1"/>
            </a:solidFill>
            <a:miter lim="800000"/>
            <a:headEnd/>
            <a:tailEnd/>
          </a:ln>
        </p:spPr>
        <p:txBody>
          <a:bodyPr wrap="none" anchor="ctr"/>
          <a:lstStyle/>
          <a:p>
            <a:pPr algn="ctr"/>
            <a:r>
              <a:rPr lang="sl-SI" sz="1800">
                <a:solidFill>
                  <a:schemeClr val="bg1"/>
                </a:solidFill>
                <a:latin typeface="Calibri" pitchFamily="34" charset="0"/>
              </a:rPr>
              <a:t>3</a:t>
            </a:r>
            <a:endParaRPr lang="en-GB" sz="1800">
              <a:solidFill>
                <a:schemeClr val="bg1"/>
              </a:solidFill>
              <a:latin typeface="Calibri" pitchFamily="34" charset="0"/>
            </a:endParaRPr>
          </a:p>
        </p:txBody>
      </p:sp>
      <p:sp>
        <p:nvSpPr>
          <p:cNvPr id="23567" name="Rectangle 14"/>
          <p:cNvSpPr>
            <a:spLocks noChangeArrowheads="1"/>
          </p:cNvSpPr>
          <p:nvPr/>
        </p:nvSpPr>
        <p:spPr bwMode="auto">
          <a:xfrm>
            <a:off x="179388" y="5373688"/>
            <a:ext cx="288925" cy="1008062"/>
          </a:xfrm>
          <a:prstGeom prst="rect">
            <a:avLst/>
          </a:prstGeom>
          <a:gradFill rotWithShape="1">
            <a:gsLst>
              <a:gs pos="0">
                <a:schemeClr val="bg1"/>
              </a:gs>
              <a:gs pos="100000">
                <a:srgbClr val="CC0000"/>
              </a:gs>
            </a:gsLst>
            <a:lin ang="5400000" scaled="1"/>
          </a:gradFill>
          <a:ln w="9525">
            <a:solidFill>
              <a:schemeClr val="tx1"/>
            </a:solidFill>
            <a:miter lim="800000"/>
            <a:headEnd/>
            <a:tailEnd/>
          </a:ln>
        </p:spPr>
        <p:txBody>
          <a:bodyPr wrap="none" anchor="ctr"/>
          <a:lstStyle/>
          <a:p>
            <a:pPr algn="ctr"/>
            <a:r>
              <a:rPr lang="sl-SI" sz="1800">
                <a:solidFill>
                  <a:schemeClr val="bg1"/>
                </a:solidFill>
                <a:latin typeface="Calibri" pitchFamily="34" charset="0"/>
              </a:rPr>
              <a:t>4</a:t>
            </a:r>
            <a:endParaRPr lang="en-GB" sz="1800">
              <a:solidFill>
                <a:schemeClr val="bg1"/>
              </a:solidFill>
              <a:latin typeface="Calibri" pitchFamily="34" charset="0"/>
            </a:endParaRPr>
          </a:p>
        </p:txBody>
      </p:sp>
      <p:pic>
        <p:nvPicPr>
          <p:cNvPr id="59409"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00563" y="1773238"/>
            <a:ext cx="1249362"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412" name="Picture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92500" y="1989138"/>
            <a:ext cx="917575" cy="31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59412"/>
                                        </p:tgtEl>
                                        <p:attrNameLst>
                                          <p:attrName>style.visibility</p:attrName>
                                        </p:attrNameLst>
                                      </p:cBhvr>
                                      <p:to>
                                        <p:strVal val="visible"/>
                                      </p:to>
                                    </p:set>
                                    <p:anim calcmode="lin" valueType="num">
                                      <p:cBhvr>
                                        <p:cTn id="7" dur="500" fill="hold"/>
                                        <p:tgtEl>
                                          <p:spTgt spid="59412"/>
                                        </p:tgtEl>
                                        <p:attrNameLst>
                                          <p:attrName>ppt_w</p:attrName>
                                        </p:attrNameLst>
                                      </p:cBhvr>
                                      <p:tavLst>
                                        <p:tav tm="0">
                                          <p:val>
                                            <p:fltVal val="0"/>
                                          </p:val>
                                        </p:tav>
                                        <p:tav tm="100000">
                                          <p:val>
                                            <p:strVal val="#ppt_w"/>
                                          </p:val>
                                        </p:tav>
                                      </p:tavLst>
                                    </p:anim>
                                    <p:anim calcmode="lin" valueType="num">
                                      <p:cBhvr>
                                        <p:cTn id="8" dur="500" fill="hold"/>
                                        <p:tgtEl>
                                          <p:spTgt spid="59412"/>
                                        </p:tgtEl>
                                        <p:attrNameLst>
                                          <p:attrName>ppt_h</p:attrName>
                                        </p:attrNameLst>
                                      </p:cBhvr>
                                      <p:tavLst>
                                        <p:tav tm="0">
                                          <p:val>
                                            <p:fltVal val="0"/>
                                          </p:val>
                                        </p:tav>
                                        <p:tav tm="100000">
                                          <p:val>
                                            <p:strVal val="#ppt_h"/>
                                          </p:val>
                                        </p:tav>
                                      </p:tavLst>
                                    </p:anim>
                                    <p:animEffect transition="in" filter="fade">
                                      <p:cBhvr>
                                        <p:cTn id="9" dur="500"/>
                                        <p:tgtEl>
                                          <p:spTgt spid="59412"/>
                                        </p:tgtEl>
                                      </p:cBhvr>
                                    </p:animEffect>
                                  </p:childTnLst>
                                </p:cTn>
                              </p:par>
                              <p:par>
                                <p:cTn id="10" presetID="53" presetClass="entr" presetSubtype="0" fill="hold" nodeType="withEffect">
                                  <p:stCondLst>
                                    <p:cond delay="0"/>
                                  </p:stCondLst>
                                  <p:childTnLst>
                                    <p:set>
                                      <p:cBhvr>
                                        <p:cTn id="11" dur="1" fill="hold">
                                          <p:stCondLst>
                                            <p:cond delay="0"/>
                                          </p:stCondLst>
                                        </p:cTn>
                                        <p:tgtEl>
                                          <p:spTgt spid="254983"/>
                                        </p:tgtEl>
                                        <p:attrNameLst>
                                          <p:attrName>style.visibility</p:attrName>
                                        </p:attrNameLst>
                                      </p:cBhvr>
                                      <p:to>
                                        <p:strVal val="visible"/>
                                      </p:to>
                                    </p:set>
                                    <p:anim calcmode="lin" valueType="num">
                                      <p:cBhvr>
                                        <p:cTn id="12" dur="500" fill="hold"/>
                                        <p:tgtEl>
                                          <p:spTgt spid="254983"/>
                                        </p:tgtEl>
                                        <p:attrNameLst>
                                          <p:attrName>ppt_w</p:attrName>
                                        </p:attrNameLst>
                                      </p:cBhvr>
                                      <p:tavLst>
                                        <p:tav tm="0">
                                          <p:val>
                                            <p:fltVal val="0"/>
                                          </p:val>
                                        </p:tav>
                                        <p:tav tm="100000">
                                          <p:val>
                                            <p:strVal val="#ppt_w"/>
                                          </p:val>
                                        </p:tav>
                                      </p:tavLst>
                                    </p:anim>
                                    <p:anim calcmode="lin" valueType="num">
                                      <p:cBhvr>
                                        <p:cTn id="13" dur="500" fill="hold"/>
                                        <p:tgtEl>
                                          <p:spTgt spid="254983"/>
                                        </p:tgtEl>
                                        <p:attrNameLst>
                                          <p:attrName>ppt_h</p:attrName>
                                        </p:attrNameLst>
                                      </p:cBhvr>
                                      <p:tavLst>
                                        <p:tav tm="0">
                                          <p:val>
                                            <p:fltVal val="0"/>
                                          </p:val>
                                        </p:tav>
                                        <p:tav tm="100000">
                                          <p:val>
                                            <p:strVal val="#ppt_h"/>
                                          </p:val>
                                        </p:tav>
                                      </p:tavLst>
                                    </p:anim>
                                    <p:animEffect transition="in" filter="fade">
                                      <p:cBhvr>
                                        <p:cTn id="14" dur="500"/>
                                        <p:tgtEl>
                                          <p:spTgt spid="254983"/>
                                        </p:tgtEl>
                                      </p:cBhvr>
                                    </p:animEffect>
                                  </p:childTnLst>
                                </p:cTn>
                              </p:par>
                              <p:par>
                                <p:cTn id="15" presetID="53" presetClass="entr" presetSubtype="0" fill="hold" nodeType="withEffect">
                                  <p:stCondLst>
                                    <p:cond delay="0"/>
                                  </p:stCondLst>
                                  <p:childTnLst>
                                    <p:set>
                                      <p:cBhvr>
                                        <p:cTn id="16" dur="1" fill="hold">
                                          <p:stCondLst>
                                            <p:cond delay="0"/>
                                          </p:stCondLst>
                                        </p:cTn>
                                        <p:tgtEl>
                                          <p:spTgt spid="254978"/>
                                        </p:tgtEl>
                                        <p:attrNameLst>
                                          <p:attrName>style.visibility</p:attrName>
                                        </p:attrNameLst>
                                      </p:cBhvr>
                                      <p:to>
                                        <p:strVal val="visible"/>
                                      </p:to>
                                    </p:set>
                                    <p:anim calcmode="lin" valueType="num">
                                      <p:cBhvr>
                                        <p:cTn id="17" dur="500" fill="hold"/>
                                        <p:tgtEl>
                                          <p:spTgt spid="254978"/>
                                        </p:tgtEl>
                                        <p:attrNameLst>
                                          <p:attrName>ppt_w</p:attrName>
                                        </p:attrNameLst>
                                      </p:cBhvr>
                                      <p:tavLst>
                                        <p:tav tm="0">
                                          <p:val>
                                            <p:fltVal val="0"/>
                                          </p:val>
                                        </p:tav>
                                        <p:tav tm="100000">
                                          <p:val>
                                            <p:strVal val="#ppt_w"/>
                                          </p:val>
                                        </p:tav>
                                      </p:tavLst>
                                    </p:anim>
                                    <p:anim calcmode="lin" valueType="num">
                                      <p:cBhvr>
                                        <p:cTn id="18" dur="500" fill="hold"/>
                                        <p:tgtEl>
                                          <p:spTgt spid="254978"/>
                                        </p:tgtEl>
                                        <p:attrNameLst>
                                          <p:attrName>ppt_h</p:attrName>
                                        </p:attrNameLst>
                                      </p:cBhvr>
                                      <p:tavLst>
                                        <p:tav tm="0">
                                          <p:val>
                                            <p:fltVal val="0"/>
                                          </p:val>
                                        </p:tav>
                                        <p:tav tm="100000">
                                          <p:val>
                                            <p:strVal val="#ppt_h"/>
                                          </p:val>
                                        </p:tav>
                                      </p:tavLst>
                                    </p:anim>
                                    <p:animEffect transition="in" filter="fade">
                                      <p:cBhvr>
                                        <p:cTn id="19" dur="500"/>
                                        <p:tgtEl>
                                          <p:spTgt spid="254978"/>
                                        </p:tgtEl>
                                      </p:cBhvr>
                                    </p:animEffect>
                                  </p:childTnLst>
                                </p:cTn>
                              </p:par>
                              <p:par>
                                <p:cTn id="20" presetID="53" presetClass="entr" presetSubtype="0" fill="hold" nodeType="withEffect">
                                  <p:stCondLst>
                                    <p:cond delay="0"/>
                                  </p:stCondLst>
                                  <p:childTnLst>
                                    <p:set>
                                      <p:cBhvr>
                                        <p:cTn id="21" dur="1" fill="hold">
                                          <p:stCondLst>
                                            <p:cond delay="0"/>
                                          </p:stCondLst>
                                        </p:cTn>
                                        <p:tgtEl>
                                          <p:spTgt spid="59409"/>
                                        </p:tgtEl>
                                        <p:attrNameLst>
                                          <p:attrName>style.visibility</p:attrName>
                                        </p:attrNameLst>
                                      </p:cBhvr>
                                      <p:to>
                                        <p:strVal val="visible"/>
                                      </p:to>
                                    </p:set>
                                    <p:anim calcmode="lin" valueType="num">
                                      <p:cBhvr>
                                        <p:cTn id="22" dur="500" fill="hold"/>
                                        <p:tgtEl>
                                          <p:spTgt spid="59409"/>
                                        </p:tgtEl>
                                        <p:attrNameLst>
                                          <p:attrName>ppt_w</p:attrName>
                                        </p:attrNameLst>
                                      </p:cBhvr>
                                      <p:tavLst>
                                        <p:tav tm="0">
                                          <p:val>
                                            <p:fltVal val="0"/>
                                          </p:val>
                                        </p:tav>
                                        <p:tav tm="100000">
                                          <p:val>
                                            <p:strVal val="#ppt_w"/>
                                          </p:val>
                                        </p:tav>
                                      </p:tavLst>
                                    </p:anim>
                                    <p:anim calcmode="lin" valueType="num">
                                      <p:cBhvr>
                                        <p:cTn id="23" dur="500" fill="hold"/>
                                        <p:tgtEl>
                                          <p:spTgt spid="59409"/>
                                        </p:tgtEl>
                                        <p:attrNameLst>
                                          <p:attrName>ppt_h</p:attrName>
                                        </p:attrNameLst>
                                      </p:cBhvr>
                                      <p:tavLst>
                                        <p:tav tm="0">
                                          <p:val>
                                            <p:fltVal val="0"/>
                                          </p:val>
                                        </p:tav>
                                        <p:tav tm="100000">
                                          <p:val>
                                            <p:strVal val="#ppt_h"/>
                                          </p:val>
                                        </p:tav>
                                      </p:tavLst>
                                    </p:anim>
                                    <p:animEffect transition="in" filter="fade">
                                      <p:cBhvr>
                                        <p:cTn id="24" dur="500"/>
                                        <p:tgtEl>
                                          <p:spTgt spid="5940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4982">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4982">
                                            <p:txEl>
                                              <p:pRg st="5" end="5"/>
                                            </p:txEl>
                                          </p:spTgt>
                                        </p:tgtEl>
                                        <p:attrNameLst>
                                          <p:attrName>style.visibility</p:attrName>
                                        </p:attrNameLst>
                                      </p:cBhvr>
                                      <p:to>
                                        <p:strVal val="visible"/>
                                      </p:to>
                                    </p:set>
                                  </p:childTnLst>
                                </p:cTn>
                              </p:par>
                            </p:childTnLst>
                          </p:cTn>
                        </p:par>
                        <p:par>
                          <p:cTn id="31" fill="hold" nodeType="afterGroup">
                            <p:stCondLst>
                              <p:cond delay="0"/>
                            </p:stCondLst>
                            <p:childTnLst>
                              <p:par>
                                <p:cTn id="32" presetID="53" presetClass="entr" presetSubtype="0" fill="hold" nodeType="afterEffect">
                                  <p:stCondLst>
                                    <p:cond delay="0"/>
                                  </p:stCondLst>
                                  <p:childTnLst>
                                    <p:set>
                                      <p:cBhvr>
                                        <p:cTn id="33" dur="1" fill="hold">
                                          <p:stCondLst>
                                            <p:cond delay="0"/>
                                          </p:stCondLst>
                                        </p:cTn>
                                        <p:tgtEl>
                                          <p:spTgt spid="254984"/>
                                        </p:tgtEl>
                                        <p:attrNameLst>
                                          <p:attrName>style.visibility</p:attrName>
                                        </p:attrNameLst>
                                      </p:cBhvr>
                                      <p:to>
                                        <p:strVal val="visible"/>
                                      </p:to>
                                    </p:set>
                                    <p:anim calcmode="lin" valueType="num">
                                      <p:cBhvr>
                                        <p:cTn id="34" dur="500" fill="hold"/>
                                        <p:tgtEl>
                                          <p:spTgt spid="254984"/>
                                        </p:tgtEl>
                                        <p:attrNameLst>
                                          <p:attrName>ppt_w</p:attrName>
                                        </p:attrNameLst>
                                      </p:cBhvr>
                                      <p:tavLst>
                                        <p:tav tm="0">
                                          <p:val>
                                            <p:fltVal val="0"/>
                                          </p:val>
                                        </p:tav>
                                        <p:tav tm="100000">
                                          <p:val>
                                            <p:strVal val="#ppt_w"/>
                                          </p:val>
                                        </p:tav>
                                      </p:tavLst>
                                    </p:anim>
                                    <p:anim calcmode="lin" valueType="num">
                                      <p:cBhvr>
                                        <p:cTn id="35" dur="500" fill="hold"/>
                                        <p:tgtEl>
                                          <p:spTgt spid="254984"/>
                                        </p:tgtEl>
                                        <p:attrNameLst>
                                          <p:attrName>ppt_h</p:attrName>
                                        </p:attrNameLst>
                                      </p:cBhvr>
                                      <p:tavLst>
                                        <p:tav tm="0">
                                          <p:val>
                                            <p:fltVal val="0"/>
                                          </p:val>
                                        </p:tav>
                                        <p:tav tm="100000">
                                          <p:val>
                                            <p:strVal val="#ppt_h"/>
                                          </p:val>
                                        </p:tav>
                                      </p:tavLst>
                                    </p:anim>
                                    <p:animEffect transition="in" filter="fade">
                                      <p:cBhvr>
                                        <p:cTn id="36" dur="500"/>
                                        <p:tgtEl>
                                          <p:spTgt spid="254984"/>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254982">
                                            <p:txEl>
                                              <p:pRg st="6" end="6"/>
                                            </p:txEl>
                                          </p:spTgt>
                                        </p:tgtEl>
                                        <p:attrNameLst>
                                          <p:attrName>style.visibility</p:attrName>
                                        </p:attrNameLst>
                                      </p:cBhvr>
                                      <p:to>
                                        <p:strVal val="visible"/>
                                      </p:to>
                                    </p:set>
                                  </p:childTnLst>
                                </p:cTn>
                              </p:par>
                              <p:par>
                                <p:cTn id="39" presetID="53" presetClass="entr" presetSubtype="0" fill="hold" nodeType="withEffect">
                                  <p:stCondLst>
                                    <p:cond delay="0"/>
                                  </p:stCondLst>
                                  <p:childTnLst>
                                    <p:set>
                                      <p:cBhvr>
                                        <p:cTn id="40" dur="1" fill="hold">
                                          <p:stCondLst>
                                            <p:cond delay="0"/>
                                          </p:stCondLst>
                                        </p:cTn>
                                        <p:tgtEl>
                                          <p:spTgt spid="254979"/>
                                        </p:tgtEl>
                                        <p:attrNameLst>
                                          <p:attrName>style.visibility</p:attrName>
                                        </p:attrNameLst>
                                      </p:cBhvr>
                                      <p:to>
                                        <p:strVal val="visible"/>
                                      </p:to>
                                    </p:set>
                                    <p:anim calcmode="lin" valueType="num">
                                      <p:cBhvr>
                                        <p:cTn id="41" dur="500" fill="hold"/>
                                        <p:tgtEl>
                                          <p:spTgt spid="254979"/>
                                        </p:tgtEl>
                                        <p:attrNameLst>
                                          <p:attrName>ppt_w</p:attrName>
                                        </p:attrNameLst>
                                      </p:cBhvr>
                                      <p:tavLst>
                                        <p:tav tm="0">
                                          <p:val>
                                            <p:fltVal val="0"/>
                                          </p:val>
                                        </p:tav>
                                        <p:tav tm="100000">
                                          <p:val>
                                            <p:strVal val="#ppt_w"/>
                                          </p:val>
                                        </p:tav>
                                      </p:tavLst>
                                    </p:anim>
                                    <p:anim calcmode="lin" valueType="num">
                                      <p:cBhvr>
                                        <p:cTn id="42" dur="500" fill="hold"/>
                                        <p:tgtEl>
                                          <p:spTgt spid="254979"/>
                                        </p:tgtEl>
                                        <p:attrNameLst>
                                          <p:attrName>ppt_h</p:attrName>
                                        </p:attrNameLst>
                                      </p:cBhvr>
                                      <p:tavLst>
                                        <p:tav tm="0">
                                          <p:val>
                                            <p:fltVal val="0"/>
                                          </p:val>
                                        </p:tav>
                                        <p:tav tm="100000">
                                          <p:val>
                                            <p:strVal val="#ppt_h"/>
                                          </p:val>
                                        </p:tav>
                                      </p:tavLst>
                                    </p:anim>
                                    <p:animEffect transition="in" filter="fade">
                                      <p:cBhvr>
                                        <p:cTn id="43" dur="500"/>
                                        <p:tgtEl>
                                          <p:spTgt spid="254979"/>
                                        </p:tgtEl>
                                      </p:cBhvr>
                                    </p:animEffect>
                                  </p:childTnLst>
                                </p:cTn>
                              </p:par>
                              <p:par>
                                <p:cTn id="44" presetID="1" presetClass="entr" presetSubtype="0" fill="hold" grpId="0" nodeType="withEffect">
                                  <p:stCondLst>
                                    <p:cond delay="0"/>
                                  </p:stCondLst>
                                  <p:childTnLst>
                                    <p:set>
                                      <p:cBhvr>
                                        <p:cTn id="45" dur="1" fill="hold">
                                          <p:stCondLst>
                                            <p:cond delay="0"/>
                                          </p:stCondLst>
                                        </p:cTn>
                                        <p:tgtEl>
                                          <p:spTgt spid="254982">
                                            <p:txEl>
                                              <p:pRg st="7" end="7"/>
                                            </p:txEl>
                                          </p:spTgt>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54982">
                                            <p:txEl>
                                              <p:pRg st="8" end="8"/>
                                            </p:txEl>
                                          </p:spTgt>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54982">
                                            <p:txEl>
                                              <p:pRg st="9" end="9"/>
                                            </p:txEl>
                                          </p:spTgt>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54982">
                                            <p:txEl>
                                              <p:pRg st="10" end="10"/>
                                            </p:txEl>
                                          </p:spTgt>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54982">
                                            <p:txEl>
                                              <p:pRg st="11" end="11"/>
                                            </p:txEl>
                                          </p:spTgt>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254982">
                                            <p:txEl>
                                              <p:pRg st="12" end="12"/>
                                            </p:txEl>
                                          </p:spTgt>
                                        </p:tgtEl>
                                        <p:attrNameLst>
                                          <p:attrName>style.visibility</p:attrName>
                                        </p:attrNameLst>
                                      </p:cBhvr>
                                      <p:to>
                                        <p:strVal val="visible"/>
                                      </p:to>
                                    </p:set>
                                  </p:childTnLst>
                                </p:cTn>
                              </p:par>
                              <p:par>
                                <p:cTn id="58" presetID="53" presetClass="entr" presetSubtype="0" fill="hold" nodeType="withEffect">
                                  <p:stCondLst>
                                    <p:cond delay="0"/>
                                  </p:stCondLst>
                                  <p:childTnLst>
                                    <p:set>
                                      <p:cBhvr>
                                        <p:cTn id="59" dur="1" fill="hold">
                                          <p:stCondLst>
                                            <p:cond delay="0"/>
                                          </p:stCondLst>
                                        </p:cTn>
                                        <p:tgtEl>
                                          <p:spTgt spid="182287"/>
                                        </p:tgtEl>
                                        <p:attrNameLst>
                                          <p:attrName>style.visibility</p:attrName>
                                        </p:attrNameLst>
                                      </p:cBhvr>
                                      <p:to>
                                        <p:strVal val="visible"/>
                                      </p:to>
                                    </p:set>
                                    <p:anim calcmode="lin" valueType="num">
                                      <p:cBhvr>
                                        <p:cTn id="60" dur="500" fill="hold"/>
                                        <p:tgtEl>
                                          <p:spTgt spid="182287"/>
                                        </p:tgtEl>
                                        <p:attrNameLst>
                                          <p:attrName>ppt_w</p:attrName>
                                        </p:attrNameLst>
                                      </p:cBhvr>
                                      <p:tavLst>
                                        <p:tav tm="0">
                                          <p:val>
                                            <p:fltVal val="0"/>
                                          </p:val>
                                        </p:tav>
                                        <p:tav tm="100000">
                                          <p:val>
                                            <p:strVal val="#ppt_w"/>
                                          </p:val>
                                        </p:tav>
                                      </p:tavLst>
                                    </p:anim>
                                    <p:anim calcmode="lin" valueType="num">
                                      <p:cBhvr>
                                        <p:cTn id="61" dur="500" fill="hold"/>
                                        <p:tgtEl>
                                          <p:spTgt spid="182287"/>
                                        </p:tgtEl>
                                        <p:attrNameLst>
                                          <p:attrName>ppt_h</p:attrName>
                                        </p:attrNameLst>
                                      </p:cBhvr>
                                      <p:tavLst>
                                        <p:tav tm="0">
                                          <p:val>
                                            <p:fltVal val="0"/>
                                          </p:val>
                                        </p:tav>
                                        <p:tav tm="100000">
                                          <p:val>
                                            <p:strVal val="#ppt_h"/>
                                          </p:val>
                                        </p:tav>
                                      </p:tavLst>
                                    </p:anim>
                                    <p:animEffect transition="in" filter="fade">
                                      <p:cBhvr>
                                        <p:cTn id="62" dur="500"/>
                                        <p:tgtEl>
                                          <p:spTgt spid="182287"/>
                                        </p:tgtEl>
                                      </p:cBhvr>
                                    </p:animEffect>
                                  </p:childTnLst>
                                </p:cTn>
                              </p:par>
                              <p:par>
                                <p:cTn id="63" presetID="53" presetClass="entr" presetSubtype="0" fill="hold" nodeType="withEffect">
                                  <p:stCondLst>
                                    <p:cond delay="0"/>
                                  </p:stCondLst>
                                  <p:childTnLst>
                                    <p:set>
                                      <p:cBhvr>
                                        <p:cTn id="64" dur="1" fill="hold">
                                          <p:stCondLst>
                                            <p:cond delay="0"/>
                                          </p:stCondLst>
                                        </p:cTn>
                                        <p:tgtEl>
                                          <p:spTgt spid="182283"/>
                                        </p:tgtEl>
                                        <p:attrNameLst>
                                          <p:attrName>style.visibility</p:attrName>
                                        </p:attrNameLst>
                                      </p:cBhvr>
                                      <p:to>
                                        <p:strVal val="visible"/>
                                      </p:to>
                                    </p:set>
                                    <p:anim calcmode="lin" valueType="num">
                                      <p:cBhvr>
                                        <p:cTn id="65" dur="500" fill="hold"/>
                                        <p:tgtEl>
                                          <p:spTgt spid="182283"/>
                                        </p:tgtEl>
                                        <p:attrNameLst>
                                          <p:attrName>ppt_w</p:attrName>
                                        </p:attrNameLst>
                                      </p:cBhvr>
                                      <p:tavLst>
                                        <p:tav tm="0">
                                          <p:val>
                                            <p:fltVal val="0"/>
                                          </p:val>
                                        </p:tav>
                                        <p:tav tm="100000">
                                          <p:val>
                                            <p:strVal val="#ppt_w"/>
                                          </p:val>
                                        </p:tav>
                                      </p:tavLst>
                                    </p:anim>
                                    <p:anim calcmode="lin" valueType="num">
                                      <p:cBhvr>
                                        <p:cTn id="66" dur="500" fill="hold"/>
                                        <p:tgtEl>
                                          <p:spTgt spid="182283"/>
                                        </p:tgtEl>
                                        <p:attrNameLst>
                                          <p:attrName>ppt_h</p:attrName>
                                        </p:attrNameLst>
                                      </p:cBhvr>
                                      <p:tavLst>
                                        <p:tav tm="0">
                                          <p:val>
                                            <p:fltVal val="0"/>
                                          </p:val>
                                        </p:tav>
                                        <p:tav tm="100000">
                                          <p:val>
                                            <p:strVal val="#ppt_h"/>
                                          </p:val>
                                        </p:tav>
                                      </p:tavLst>
                                    </p:anim>
                                    <p:animEffect transition="in" filter="fade">
                                      <p:cBhvr>
                                        <p:cTn id="67" dur="500"/>
                                        <p:tgtEl>
                                          <p:spTgt spid="182283"/>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54982">
                                            <p:txEl>
                                              <p:pRg st="13" end="13"/>
                                            </p:txEl>
                                          </p:spTgt>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254982">
                                            <p:txEl>
                                              <p:pRg st="14" end="14"/>
                                            </p:txEl>
                                          </p:spTgt>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25498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8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Ograda številke diapozitiva 4"/>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A6469A1B-88B1-4441-A071-DED06C7013D3}" type="slidenum">
              <a:rPr lang="en-US" sz="1000" smtClean="0"/>
              <a:pPr eaLnBrk="1" hangingPunct="1"/>
              <a:t>12</a:t>
            </a:fld>
            <a:r>
              <a:rPr lang="sl-SI" sz="1000" smtClean="0"/>
              <a:t> of 22</a:t>
            </a:r>
            <a:endParaRPr lang="en-US" sz="1000" smtClean="0"/>
          </a:p>
        </p:txBody>
      </p:sp>
      <p:sp>
        <p:nvSpPr>
          <p:cNvPr id="235522" name="Rectangle 2"/>
          <p:cNvSpPr>
            <a:spLocks noGrp="1" noChangeArrowheads="1"/>
          </p:cNvSpPr>
          <p:nvPr>
            <p:ph type="title"/>
          </p:nvPr>
        </p:nvSpPr>
        <p:spPr/>
        <p:txBody>
          <a:bodyPr/>
          <a:lstStyle/>
          <a:p>
            <a:pPr eaLnBrk="1" hangingPunct="1">
              <a:defRPr/>
            </a:pPr>
            <a:r>
              <a:rPr lang="sl-SI" dirty="0" smtClean="0"/>
              <a:t>Moneta </a:t>
            </a:r>
            <a:r>
              <a:rPr lang="sl-SI" dirty="0" err="1" smtClean="0"/>
              <a:t>success</a:t>
            </a:r>
            <a:r>
              <a:rPr lang="sl-SI" dirty="0" smtClean="0"/>
              <a:t> </a:t>
            </a:r>
            <a:r>
              <a:rPr lang="sl-SI" dirty="0" err="1" smtClean="0"/>
              <a:t>stories</a:t>
            </a:r>
            <a:endParaRPr lang="sl-SI" dirty="0" smtClean="0"/>
          </a:p>
        </p:txBody>
      </p:sp>
      <p:sp>
        <p:nvSpPr>
          <p:cNvPr id="24580" name="Rectangle 3"/>
          <p:cNvSpPr>
            <a:spLocks noGrp="1" noChangeArrowheads="1"/>
          </p:cNvSpPr>
          <p:nvPr>
            <p:ph type="body" idx="1"/>
          </p:nvPr>
        </p:nvSpPr>
        <p:spPr/>
        <p:txBody>
          <a:bodyPr/>
          <a:lstStyle/>
          <a:p>
            <a:pPr marL="0" indent="0" eaLnBrk="1" hangingPunct="1">
              <a:buNone/>
            </a:pPr>
            <a:endParaRPr lang="sl-SI" b="1" dirty="0"/>
          </a:p>
          <a:p>
            <a:pPr marL="0" indent="0" eaLnBrk="1" hangingPunct="1">
              <a:buNone/>
            </a:pPr>
            <a:r>
              <a:rPr lang="sl-SI" b="1" dirty="0" err="1" smtClean="0"/>
              <a:t>Web</a:t>
            </a:r>
            <a:r>
              <a:rPr lang="sl-SI" b="1" dirty="0" smtClean="0"/>
              <a:t> </a:t>
            </a:r>
            <a:r>
              <a:rPr lang="sl-SI" b="1" dirty="0" err="1" smtClean="0"/>
              <a:t>payments</a:t>
            </a:r>
            <a:endParaRPr lang="sl-SI" b="1" dirty="0" smtClean="0"/>
          </a:p>
          <a:p>
            <a:pPr eaLnBrk="1" hangingPunct="1"/>
            <a:endParaRPr lang="sl-SI" b="1" dirty="0" smtClean="0"/>
          </a:p>
          <a:p>
            <a:pPr marL="0" indent="0" eaLnBrk="1" hangingPunct="1">
              <a:buNone/>
            </a:pPr>
            <a:r>
              <a:rPr lang="sl-SI" b="1" dirty="0" err="1" smtClean="0"/>
              <a:t>Prepaid</a:t>
            </a:r>
            <a:r>
              <a:rPr lang="sl-SI" b="1" dirty="0" smtClean="0"/>
              <a:t> top-up (</a:t>
            </a:r>
            <a:r>
              <a:rPr lang="sl-SI" b="1" dirty="0" err="1" smtClean="0"/>
              <a:t>via</a:t>
            </a:r>
            <a:r>
              <a:rPr lang="sl-SI" b="1" dirty="0" smtClean="0"/>
              <a:t> USSD)</a:t>
            </a:r>
          </a:p>
          <a:p>
            <a:pPr eaLnBrk="1" hangingPunct="1"/>
            <a:endParaRPr lang="sl-SI" b="1" dirty="0" smtClean="0"/>
          </a:p>
          <a:p>
            <a:pPr marL="0" indent="0" eaLnBrk="1" hangingPunct="1">
              <a:buNone/>
            </a:pPr>
            <a:r>
              <a:rPr lang="sl-SI" b="1" dirty="0" err="1" smtClean="0"/>
              <a:t>Bus</a:t>
            </a:r>
            <a:r>
              <a:rPr lang="sl-SI" b="1" dirty="0" smtClean="0"/>
              <a:t> </a:t>
            </a:r>
            <a:r>
              <a:rPr lang="sl-SI" b="1" dirty="0" err="1" smtClean="0"/>
              <a:t>ticketing</a:t>
            </a:r>
            <a:r>
              <a:rPr lang="sl-SI" b="1" dirty="0" smtClean="0"/>
              <a:t>, </a:t>
            </a:r>
            <a:r>
              <a:rPr lang="sl-SI" b="1" dirty="0" err="1" smtClean="0"/>
              <a:t>parking</a:t>
            </a:r>
            <a:r>
              <a:rPr lang="sl-SI" b="1" dirty="0" smtClean="0"/>
              <a:t> &amp; Urbana</a:t>
            </a:r>
          </a:p>
          <a:p>
            <a:pPr eaLnBrk="1" hangingPunct="1"/>
            <a:endParaRPr lang="sl-SI" b="1" dirty="0" smtClean="0"/>
          </a:p>
          <a:p>
            <a:pPr marL="0" indent="0" eaLnBrk="1" hangingPunct="1">
              <a:buNone/>
            </a:pPr>
            <a:r>
              <a:rPr lang="sl-SI" b="1" dirty="0" err="1" smtClean="0"/>
              <a:t>eTerminals</a:t>
            </a:r>
            <a:r>
              <a:rPr lang="sl-SI" b="1" dirty="0" smtClean="0"/>
              <a:t> (b2b </a:t>
            </a:r>
            <a:r>
              <a:rPr lang="sl-SI" b="1" dirty="0" err="1" smtClean="0"/>
              <a:t>via</a:t>
            </a:r>
            <a:r>
              <a:rPr lang="sl-SI" b="1" dirty="0" smtClean="0"/>
              <a:t> USSD)</a:t>
            </a:r>
          </a:p>
          <a:p>
            <a:pPr eaLnBrk="1" hangingPunct="1"/>
            <a:endParaRPr lang="sl-SI" dirty="0" smtClean="0"/>
          </a:p>
        </p:txBody>
      </p:sp>
      <p:pic>
        <p:nvPicPr>
          <p:cNvPr id="2458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063" y="4508500"/>
            <a:ext cx="1562100" cy="180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063" y="1989138"/>
            <a:ext cx="2674937"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eaLnBrk="1" hangingPunct="1">
              <a:defRPr/>
            </a:pPr>
            <a:r>
              <a:rPr lang="en-GB" dirty="0" smtClean="0">
                <a:latin typeface="Arial" charset="0"/>
              </a:rPr>
              <a:t>Slovenian merchants with Moneta</a:t>
            </a:r>
            <a:endParaRPr lang="sl-SI" dirty="0" smtClean="0"/>
          </a:p>
        </p:txBody>
      </p:sp>
      <p:sp>
        <p:nvSpPr>
          <p:cNvPr id="25603" name="Ograda vsebine 2"/>
          <p:cNvSpPr>
            <a:spLocks noGrp="1"/>
          </p:cNvSpPr>
          <p:nvPr>
            <p:ph idx="1"/>
          </p:nvPr>
        </p:nvSpPr>
        <p:spPr>
          <a:xfrm>
            <a:off x="519113" y="1412875"/>
            <a:ext cx="8374062" cy="4968875"/>
          </a:xfrm>
        </p:spPr>
        <p:txBody>
          <a:bodyPr/>
          <a:lstStyle/>
          <a:p>
            <a:pPr eaLnBrk="1" hangingPunct="1"/>
            <a:r>
              <a:rPr lang="sl-SI" sz="1400" dirty="0" err="1" smtClean="0"/>
              <a:t>Stores</a:t>
            </a:r>
            <a:r>
              <a:rPr lang="sl-SI" sz="1400" dirty="0" smtClean="0"/>
              <a:t> (</a:t>
            </a:r>
            <a:r>
              <a:rPr lang="sl-SI" sz="1400" dirty="0" err="1" smtClean="0"/>
              <a:t>Grocery</a:t>
            </a:r>
            <a:r>
              <a:rPr lang="sl-SI" sz="1400" dirty="0" smtClean="0"/>
              <a:t>, </a:t>
            </a:r>
            <a:r>
              <a:rPr lang="sl-SI" sz="1400" dirty="0" err="1" smtClean="0"/>
              <a:t>Pharmacy</a:t>
            </a:r>
            <a:r>
              <a:rPr lang="sl-SI" sz="1400" dirty="0" smtClean="0"/>
              <a:t>, </a:t>
            </a:r>
            <a:r>
              <a:rPr lang="sl-SI" sz="1400" dirty="0" err="1" smtClean="0"/>
              <a:t>Beauty</a:t>
            </a:r>
            <a:r>
              <a:rPr lang="sl-SI" sz="1400" dirty="0" smtClean="0"/>
              <a:t>, </a:t>
            </a:r>
            <a:r>
              <a:rPr lang="sl-SI" sz="1400" dirty="0" err="1" smtClean="0"/>
              <a:t>Sport</a:t>
            </a:r>
            <a:r>
              <a:rPr lang="sl-SI" sz="1400" dirty="0" smtClean="0"/>
              <a:t>, </a:t>
            </a:r>
            <a:r>
              <a:rPr lang="sl-SI" sz="1400" dirty="0" err="1" smtClean="0"/>
              <a:t>Clothing</a:t>
            </a:r>
            <a:r>
              <a:rPr lang="sl-SI" sz="1400" dirty="0" smtClean="0"/>
              <a:t>…)</a:t>
            </a:r>
          </a:p>
          <a:p>
            <a:pPr eaLnBrk="1" hangingPunct="1"/>
            <a:r>
              <a:rPr lang="sl-SI" sz="1400" dirty="0" err="1" smtClean="0"/>
              <a:t>Bars</a:t>
            </a:r>
            <a:r>
              <a:rPr lang="sl-SI" sz="1400" dirty="0" smtClean="0"/>
              <a:t>, </a:t>
            </a:r>
            <a:r>
              <a:rPr lang="sl-SI" sz="1400" dirty="0" err="1" smtClean="0"/>
              <a:t>Restaurants</a:t>
            </a:r>
            <a:r>
              <a:rPr lang="sl-SI" sz="1400" dirty="0" smtClean="0"/>
              <a:t> </a:t>
            </a:r>
            <a:r>
              <a:rPr lang="sl-SI" sz="1400" dirty="0" err="1" smtClean="0"/>
              <a:t>and</a:t>
            </a:r>
            <a:r>
              <a:rPr lang="sl-SI" sz="1400" dirty="0" smtClean="0"/>
              <a:t> </a:t>
            </a:r>
            <a:r>
              <a:rPr lang="sl-SI" sz="1400" dirty="0" err="1" smtClean="0"/>
              <a:t>food</a:t>
            </a:r>
            <a:r>
              <a:rPr lang="sl-SI" sz="1400" dirty="0" smtClean="0"/>
              <a:t> </a:t>
            </a:r>
            <a:r>
              <a:rPr lang="sl-SI" sz="1400" dirty="0" err="1" smtClean="0"/>
              <a:t>delivery</a:t>
            </a:r>
            <a:endParaRPr lang="sl-SI" sz="1400" dirty="0" smtClean="0"/>
          </a:p>
          <a:p>
            <a:pPr eaLnBrk="1" hangingPunct="1"/>
            <a:r>
              <a:rPr lang="sl-SI" sz="1400" dirty="0" err="1" smtClean="0"/>
              <a:t>State</a:t>
            </a:r>
            <a:r>
              <a:rPr lang="sl-SI" sz="1400" dirty="0" smtClean="0"/>
              <a:t> </a:t>
            </a:r>
            <a:r>
              <a:rPr lang="sl-SI" sz="1400" dirty="0" err="1" smtClean="0"/>
              <a:t>Administration</a:t>
            </a:r>
            <a:r>
              <a:rPr lang="sl-SI" sz="1400" dirty="0" smtClean="0"/>
              <a:t> (</a:t>
            </a:r>
            <a:r>
              <a:rPr lang="sl-SI" sz="1400" dirty="0" err="1" smtClean="0"/>
              <a:t>civil</a:t>
            </a:r>
            <a:r>
              <a:rPr lang="sl-SI" sz="1400" dirty="0" smtClean="0"/>
              <a:t> </a:t>
            </a:r>
            <a:r>
              <a:rPr lang="sl-SI" sz="1400" dirty="0" err="1" smtClean="0"/>
              <a:t>service</a:t>
            </a:r>
            <a:r>
              <a:rPr lang="sl-SI" sz="1400" dirty="0" smtClean="0"/>
              <a:t>)</a:t>
            </a:r>
          </a:p>
          <a:p>
            <a:pPr eaLnBrk="1" hangingPunct="1"/>
            <a:r>
              <a:rPr lang="sl-SI" sz="1400" dirty="0" err="1" smtClean="0"/>
              <a:t>Education</a:t>
            </a:r>
            <a:endParaRPr lang="sl-SI" sz="1400" dirty="0" smtClean="0"/>
          </a:p>
          <a:p>
            <a:pPr eaLnBrk="1" hangingPunct="1"/>
            <a:r>
              <a:rPr lang="sl-SI" sz="1400" dirty="0" err="1" smtClean="0"/>
              <a:t>News</a:t>
            </a:r>
            <a:r>
              <a:rPr lang="sl-SI" sz="1400" dirty="0" smtClean="0"/>
              <a:t> </a:t>
            </a:r>
          </a:p>
          <a:p>
            <a:pPr eaLnBrk="1" hangingPunct="1"/>
            <a:r>
              <a:rPr lang="sl-SI" sz="1400" dirty="0" err="1" smtClean="0"/>
              <a:t>Advertisement</a:t>
            </a:r>
            <a:endParaRPr lang="sl-SI" sz="1400" dirty="0" smtClean="0"/>
          </a:p>
          <a:p>
            <a:pPr eaLnBrk="1" hangingPunct="1"/>
            <a:r>
              <a:rPr lang="sl-SI" sz="1400" dirty="0" err="1" smtClean="0"/>
              <a:t>Business</a:t>
            </a:r>
            <a:r>
              <a:rPr lang="sl-SI" sz="1400" dirty="0" smtClean="0"/>
              <a:t> </a:t>
            </a:r>
            <a:r>
              <a:rPr lang="sl-SI" sz="1400" dirty="0" err="1" smtClean="0"/>
              <a:t>Information</a:t>
            </a:r>
            <a:endParaRPr lang="sl-SI" sz="1400" dirty="0" smtClean="0"/>
          </a:p>
          <a:p>
            <a:pPr eaLnBrk="1" hangingPunct="1"/>
            <a:r>
              <a:rPr lang="sl-SI" sz="1400" dirty="0" smtClean="0"/>
              <a:t>Postal </a:t>
            </a:r>
            <a:r>
              <a:rPr lang="sl-SI" sz="1400" dirty="0" err="1" smtClean="0"/>
              <a:t>services</a:t>
            </a:r>
            <a:endParaRPr lang="sl-SI" sz="1400" dirty="0" smtClean="0"/>
          </a:p>
          <a:p>
            <a:pPr eaLnBrk="1" hangingPunct="1"/>
            <a:r>
              <a:rPr lang="sl-SI" sz="1400" dirty="0" err="1" smtClean="0"/>
              <a:t>Accommodation</a:t>
            </a:r>
            <a:r>
              <a:rPr lang="sl-SI" sz="1400" dirty="0" smtClean="0"/>
              <a:t> / </a:t>
            </a:r>
            <a:r>
              <a:rPr lang="sl-SI" sz="1400" dirty="0" err="1" smtClean="0"/>
              <a:t>Tourism</a:t>
            </a:r>
            <a:endParaRPr lang="sl-SI" sz="1400" dirty="0" smtClean="0"/>
          </a:p>
          <a:p>
            <a:pPr eaLnBrk="1" hangingPunct="1"/>
            <a:r>
              <a:rPr lang="sl-SI" sz="1400" dirty="0" err="1" smtClean="0"/>
              <a:t>Taxi</a:t>
            </a:r>
            <a:r>
              <a:rPr lang="sl-SI" sz="1400" dirty="0" smtClean="0"/>
              <a:t> </a:t>
            </a:r>
            <a:r>
              <a:rPr lang="sl-SI" sz="1400" dirty="0" err="1" smtClean="0"/>
              <a:t>services</a:t>
            </a:r>
            <a:endParaRPr lang="sl-SI" sz="1400" dirty="0" smtClean="0"/>
          </a:p>
          <a:p>
            <a:pPr eaLnBrk="1" hangingPunct="1"/>
            <a:r>
              <a:rPr lang="sl-SI" sz="1400" dirty="0" err="1" smtClean="0"/>
              <a:t>Entertainment</a:t>
            </a:r>
            <a:endParaRPr lang="sl-SI" sz="1400" dirty="0" smtClean="0"/>
          </a:p>
          <a:p>
            <a:pPr eaLnBrk="1" hangingPunct="1"/>
            <a:r>
              <a:rPr lang="sl-SI" sz="1400" dirty="0" err="1" smtClean="0"/>
              <a:t>Couponing</a:t>
            </a:r>
            <a:r>
              <a:rPr lang="sl-SI" sz="1400" dirty="0" smtClean="0"/>
              <a:t>, </a:t>
            </a:r>
            <a:r>
              <a:rPr lang="sl-SI" sz="1400" dirty="0" err="1" smtClean="0"/>
              <a:t>loyalty</a:t>
            </a:r>
            <a:endParaRPr lang="sl-SI" sz="1400" dirty="0" smtClean="0"/>
          </a:p>
          <a:p>
            <a:pPr eaLnBrk="1" hangingPunct="1"/>
            <a:r>
              <a:rPr lang="sl-SI" sz="1400" dirty="0" err="1" smtClean="0"/>
              <a:t>Insurance</a:t>
            </a:r>
            <a:r>
              <a:rPr lang="sl-SI" sz="1400" dirty="0" smtClean="0"/>
              <a:t> </a:t>
            </a:r>
            <a:r>
              <a:rPr lang="sl-SI" sz="1400" dirty="0" err="1" smtClean="0"/>
              <a:t>services</a:t>
            </a:r>
            <a:endParaRPr lang="sl-SI" sz="1400" dirty="0" smtClean="0"/>
          </a:p>
          <a:p>
            <a:pPr eaLnBrk="1" hangingPunct="1"/>
            <a:r>
              <a:rPr lang="sl-SI" sz="1400" dirty="0" err="1" smtClean="0"/>
              <a:t>Gambling</a:t>
            </a:r>
            <a:r>
              <a:rPr lang="sl-SI" sz="1400" dirty="0" smtClean="0"/>
              <a:t> (Poker, </a:t>
            </a:r>
            <a:r>
              <a:rPr lang="sl-SI" sz="1400" dirty="0" err="1" smtClean="0"/>
              <a:t>Sport</a:t>
            </a:r>
            <a:r>
              <a:rPr lang="sl-SI" sz="1400" dirty="0" smtClean="0"/>
              <a:t> </a:t>
            </a:r>
            <a:r>
              <a:rPr lang="sl-SI" sz="1400" dirty="0" err="1" smtClean="0"/>
              <a:t>bets</a:t>
            </a:r>
            <a:r>
              <a:rPr lang="sl-SI" sz="1400" dirty="0" smtClean="0"/>
              <a:t>, </a:t>
            </a:r>
            <a:r>
              <a:rPr lang="sl-SI" sz="1400" dirty="0" err="1" smtClean="0"/>
              <a:t>Lotery</a:t>
            </a:r>
            <a:r>
              <a:rPr lang="sl-SI" sz="1400" dirty="0" smtClean="0"/>
              <a:t>)</a:t>
            </a:r>
          </a:p>
          <a:p>
            <a:pPr eaLnBrk="1" hangingPunct="1"/>
            <a:r>
              <a:rPr lang="sl-SI" sz="1400" dirty="0" smtClean="0"/>
              <a:t>On-line </a:t>
            </a:r>
            <a:r>
              <a:rPr lang="sl-SI" sz="1400" dirty="0" err="1" smtClean="0"/>
              <a:t>games</a:t>
            </a:r>
            <a:endParaRPr lang="sl-SI" sz="1400" dirty="0" smtClean="0"/>
          </a:p>
          <a:p>
            <a:pPr eaLnBrk="1" hangingPunct="1"/>
            <a:r>
              <a:rPr lang="sl-SI" sz="1400" dirty="0" err="1" smtClean="0"/>
              <a:t>Ticketing</a:t>
            </a:r>
            <a:r>
              <a:rPr lang="sl-SI" sz="1400" dirty="0" smtClean="0"/>
              <a:t>, </a:t>
            </a:r>
            <a:r>
              <a:rPr lang="sl-SI" sz="1400" dirty="0" err="1" smtClean="0"/>
              <a:t>transportation</a:t>
            </a:r>
            <a:endParaRPr lang="sl-SI" sz="1400" dirty="0" smtClean="0"/>
          </a:p>
          <a:p>
            <a:pPr eaLnBrk="1" hangingPunct="1"/>
            <a:r>
              <a:rPr lang="sl-SI" sz="1400" dirty="0" smtClean="0"/>
              <a:t>S</a:t>
            </a:r>
            <a:r>
              <a:rPr lang="en-GB" sz="1400" dirty="0" err="1" smtClean="0"/>
              <a:t>ubsidized</a:t>
            </a:r>
            <a:r>
              <a:rPr lang="en-GB" sz="1400" dirty="0" smtClean="0"/>
              <a:t> student meals </a:t>
            </a:r>
            <a:endParaRPr lang="sl-SI" sz="1400" dirty="0" smtClean="0"/>
          </a:p>
          <a:p>
            <a:pPr eaLnBrk="1" hangingPunct="1"/>
            <a:r>
              <a:rPr lang="sl-SI" sz="1400" dirty="0" err="1" smtClean="0"/>
              <a:t>Parking</a:t>
            </a:r>
            <a:r>
              <a:rPr lang="sl-SI" sz="1400" dirty="0" smtClean="0"/>
              <a:t> </a:t>
            </a:r>
            <a:r>
              <a:rPr lang="sl-SI" sz="1400" dirty="0" err="1" smtClean="0"/>
              <a:t>solutions</a:t>
            </a:r>
            <a:r>
              <a:rPr lang="sl-SI" sz="1400" dirty="0" smtClean="0"/>
              <a:t> (</a:t>
            </a:r>
            <a:r>
              <a:rPr lang="sl-SI" sz="1400" dirty="0" err="1" smtClean="0"/>
              <a:t>Vending</a:t>
            </a:r>
            <a:r>
              <a:rPr lang="sl-SI" sz="1400" dirty="0" smtClean="0"/>
              <a:t> </a:t>
            </a:r>
            <a:r>
              <a:rPr lang="sl-SI" sz="1400" dirty="0" err="1" smtClean="0"/>
              <a:t>and</a:t>
            </a:r>
            <a:r>
              <a:rPr lang="sl-SI" sz="1400" dirty="0" smtClean="0"/>
              <a:t> SMS)</a:t>
            </a:r>
          </a:p>
          <a:p>
            <a:pPr eaLnBrk="1" hangingPunct="1"/>
            <a:endParaRPr lang="sl-SI" dirty="0" smtClean="0"/>
          </a:p>
        </p:txBody>
      </p:sp>
      <p:sp>
        <p:nvSpPr>
          <p:cNvPr id="25604" name="Ograda številke diapozitiva 3"/>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447D2F29-ED6A-461A-9749-7630C72C297E}" type="slidenum">
              <a:rPr lang="en-US" sz="1000" smtClean="0"/>
              <a:pPr eaLnBrk="1" hangingPunct="1"/>
              <a:t>13</a:t>
            </a:fld>
            <a:r>
              <a:rPr lang="sl-SI" sz="1000" smtClean="0"/>
              <a:t> of 22</a:t>
            </a:r>
            <a:endParaRPr lang="en-US" sz="1000" smtClean="0"/>
          </a:p>
        </p:txBody>
      </p:sp>
      <p:pic>
        <p:nvPicPr>
          <p:cNvPr id="25605" name="Slika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21013" y="2276475"/>
            <a:ext cx="2652712" cy="247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Slika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64213" y="3357563"/>
            <a:ext cx="3384550" cy="319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Ograda številke diapozitiva 4"/>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86642905-320A-4BD4-AA38-A1994646DFC2}" type="slidenum">
              <a:rPr lang="en-US" sz="1000" smtClean="0"/>
              <a:pPr eaLnBrk="1" hangingPunct="1"/>
              <a:t>14</a:t>
            </a:fld>
            <a:r>
              <a:rPr lang="sl-SI" sz="1000" smtClean="0"/>
              <a:t> of 22</a:t>
            </a:r>
            <a:endParaRPr lang="en-US" sz="1000" smtClean="0"/>
          </a:p>
        </p:txBody>
      </p:sp>
      <p:sp>
        <p:nvSpPr>
          <p:cNvPr id="243714" name="Rectangle 2"/>
          <p:cNvSpPr>
            <a:spLocks noGrp="1" noChangeArrowheads="1"/>
          </p:cNvSpPr>
          <p:nvPr>
            <p:ph type="title"/>
          </p:nvPr>
        </p:nvSpPr>
        <p:spPr/>
        <p:txBody>
          <a:bodyPr/>
          <a:lstStyle/>
          <a:p>
            <a:pPr eaLnBrk="1" hangingPunct="1">
              <a:defRPr/>
            </a:pPr>
            <a:r>
              <a:rPr lang="en-GB" smtClean="0"/>
              <a:t>Moneta eTerminals</a:t>
            </a:r>
            <a:br>
              <a:rPr lang="en-GB" smtClean="0"/>
            </a:br>
            <a:r>
              <a:rPr lang="en-GB" sz="2400" b="0" smtClean="0"/>
              <a:t>Use case</a:t>
            </a:r>
          </a:p>
        </p:txBody>
      </p:sp>
      <p:sp>
        <p:nvSpPr>
          <p:cNvPr id="27652" name="AutoShape 3"/>
          <p:cNvSpPr>
            <a:spLocks noChangeArrowheads="1"/>
          </p:cNvSpPr>
          <p:nvPr/>
        </p:nvSpPr>
        <p:spPr bwMode="auto">
          <a:xfrm>
            <a:off x="-107950" y="6361113"/>
            <a:ext cx="4392613" cy="393700"/>
          </a:xfrm>
          <a:prstGeom prst="roundRect">
            <a:avLst>
              <a:gd name="adj" fmla="val 16667"/>
            </a:avLst>
          </a:prstGeom>
          <a:solidFill>
            <a:srgbClr val="CC0000"/>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l-SI"/>
          </a:p>
        </p:txBody>
      </p:sp>
      <p:sp>
        <p:nvSpPr>
          <p:cNvPr id="27653" name="Text Box 5"/>
          <p:cNvSpPr txBox="1">
            <a:spLocks noChangeArrowheads="1"/>
          </p:cNvSpPr>
          <p:nvPr/>
        </p:nvSpPr>
        <p:spPr bwMode="auto">
          <a:xfrm>
            <a:off x="971550" y="6389688"/>
            <a:ext cx="3368675" cy="336550"/>
          </a:xfrm>
          <a:prstGeom prst="rect">
            <a:avLst/>
          </a:prstGeom>
          <a:noFill/>
          <a:ln>
            <a:noFill/>
          </a:ln>
          <a:effectLst>
            <a:outerShdw dist="35921" dir="2700000" algn="ctr" rotWithShape="0">
              <a:srgbClr val="2A2A2A">
                <a:alpha val="74997"/>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r>
              <a:rPr lang="en-US" b="1">
                <a:solidFill>
                  <a:schemeClr val="bg1"/>
                </a:solidFill>
                <a:latin typeface="Calibri" pitchFamily="34" charset="0"/>
                <a:ea typeface="ＭＳ Ｐゴシック" pitchFamily="34" charset="-128"/>
              </a:rPr>
              <a:t>Pure software, on-line, b2b solution</a:t>
            </a:r>
            <a:endParaRPr lang="en-GB" b="1">
              <a:solidFill>
                <a:schemeClr val="bg1"/>
              </a:solidFill>
              <a:latin typeface="Calibri" pitchFamily="34" charset="0"/>
              <a:ea typeface="ＭＳ Ｐゴシック" pitchFamily="34" charset="-128"/>
            </a:endParaRPr>
          </a:p>
        </p:txBody>
      </p:sp>
      <p:pic>
        <p:nvPicPr>
          <p:cNvPr id="27654" name="Picture 5" descr="ePOS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41438"/>
            <a:ext cx="7553325"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3718" name="Picture 6" descr="ePOS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 y="1341438"/>
            <a:ext cx="7550150" cy="496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3719" name="Picture 7" descr="ePOS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400" y="1341438"/>
            <a:ext cx="7550150" cy="496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3720" name="Picture 8" descr="ePOS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188" y="1341438"/>
            <a:ext cx="7550150" cy="496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3721" name="Picture 9" descr="ePOS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1341438"/>
            <a:ext cx="7550150" cy="496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43718"/>
                                        </p:tgtEl>
                                        <p:attrNameLst>
                                          <p:attrName>style.visibility</p:attrName>
                                        </p:attrNameLst>
                                      </p:cBhvr>
                                      <p:to>
                                        <p:strVal val="visible"/>
                                      </p:to>
                                    </p:set>
                                    <p:anim calcmode="lin" valueType="num">
                                      <p:cBhvr additive="base">
                                        <p:cTn id="7" dur="500" fill="hold"/>
                                        <p:tgtEl>
                                          <p:spTgt spid="243718"/>
                                        </p:tgtEl>
                                        <p:attrNameLst>
                                          <p:attrName>ppt_x</p:attrName>
                                        </p:attrNameLst>
                                      </p:cBhvr>
                                      <p:tavLst>
                                        <p:tav tm="0">
                                          <p:val>
                                            <p:strVal val="0-#ppt_w/2"/>
                                          </p:val>
                                        </p:tav>
                                        <p:tav tm="100000">
                                          <p:val>
                                            <p:strVal val="#ppt_x"/>
                                          </p:val>
                                        </p:tav>
                                      </p:tavLst>
                                    </p:anim>
                                    <p:anim calcmode="lin" valueType="num">
                                      <p:cBhvr additive="base">
                                        <p:cTn id="8" dur="500" fill="hold"/>
                                        <p:tgtEl>
                                          <p:spTgt spid="24371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43719"/>
                                        </p:tgtEl>
                                        <p:attrNameLst>
                                          <p:attrName>style.visibility</p:attrName>
                                        </p:attrNameLst>
                                      </p:cBhvr>
                                      <p:to>
                                        <p:strVal val="visible"/>
                                      </p:to>
                                    </p:set>
                                    <p:anim calcmode="lin" valueType="num">
                                      <p:cBhvr additive="base">
                                        <p:cTn id="13" dur="500" fill="hold"/>
                                        <p:tgtEl>
                                          <p:spTgt spid="243719"/>
                                        </p:tgtEl>
                                        <p:attrNameLst>
                                          <p:attrName>ppt_x</p:attrName>
                                        </p:attrNameLst>
                                      </p:cBhvr>
                                      <p:tavLst>
                                        <p:tav tm="0">
                                          <p:val>
                                            <p:strVal val="0-#ppt_w/2"/>
                                          </p:val>
                                        </p:tav>
                                        <p:tav tm="100000">
                                          <p:val>
                                            <p:strVal val="#ppt_x"/>
                                          </p:val>
                                        </p:tav>
                                      </p:tavLst>
                                    </p:anim>
                                    <p:anim calcmode="lin" valueType="num">
                                      <p:cBhvr additive="base">
                                        <p:cTn id="14" dur="500" fill="hold"/>
                                        <p:tgtEl>
                                          <p:spTgt spid="24371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243720"/>
                                        </p:tgtEl>
                                        <p:attrNameLst>
                                          <p:attrName>style.visibility</p:attrName>
                                        </p:attrNameLst>
                                      </p:cBhvr>
                                      <p:to>
                                        <p:strVal val="visible"/>
                                      </p:to>
                                    </p:set>
                                    <p:anim calcmode="lin" valueType="num">
                                      <p:cBhvr additive="base">
                                        <p:cTn id="19" dur="500" fill="hold"/>
                                        <p:tgtEl>
                                          <p:spTgt spid="243720"/>
                                        </p:tgtEl>
                                        <p:attrNameLst>
                                          <p:attrName>ppt_x</p:attrName>
                                        </p:attrNameLst>
                                      </p:cBhvr>
                                      <p:tavLst>
                                        <p:tav tm="0">
                                          <p:val>
                                            <p:strVal val="0-#ppt_w/2"/>
                                          </p:val>
                                        </p:tav>
                                        <p:tav tm="100000">
                                          <p:val>
                                            <p:strVal val="#ppt_x"/>
                                          </p:val>
                                        </p:tav>
                                      </p:tavLst>
                                    </p:anim>
                                    <p:anim calcmode="lin" valueType="num">
                                      <p:cBhvr additive="base">
                                        <p:cTn id="20" dur="500" fill="hold"/>
                                        <p:tgtEl>
                                          <p:spTgt spid="24372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243721"/>
                                        </p:tgtEl>
                                        <p:attrNameLst>
                                          <p:attrName>style.visibility</p:attrName>
                                        </p:attrNameLst>
                                      </p:cBhvr>
                                      <p:to>
                                        <p:strVal val="visible"/>
                                      </p:to>
                                    </p:set>
                                    <p:anim calcmode="lin" valueType="num">
                                      <p:cBhvr additive="base">
                                        <p:cTn id="25" dur="500" fill="hold"/>
                                        <p:tgtEl>
                                          <p:spTgt spid="243721"/>
                                        </p:tgtEl>
                                        <p:attrNameLst>
                                          <p:attrName>ppt_x</p:attrName>
                                        </p:attrNameLst>
                                      </p:cBhvr>
                                      <p:tavLst>
                                        <p:tav tm="0">
                                          <p:val>
                                            <p:strVal val="0-#ppt_w/2"/>
                                          </p:val>
                                        </p:tav>
                                        <p:tav tm="100000">
                                          <p:val>
                                            <p:strVal val="#ppt_x"/>
                                          </p:val>
                                        </p:tav>
                                      </p:tavLst>
                                    </p:anim>
                                    <p:anim calcmode="lin" valueType="num">
                                      <p:cBhvr additive="base">
                                        <p:cTn id="26" dur="500" fill="hold"/>
                                        <p:tgtEl>
                                          <p:spTgt spid="2437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eaLnBrk="1" hangingPunct="1">
              <a:defRPr/>
            </a:pPr>
            <a:r>
              <a:rPr lang="sl-SI" dirty="0" smtClean="0"/>
              <a:t>Part 2: </a:t>
            </a:r>
            <a:r>
              <a:rPr lang="sl-SI" dirty="0" err="1" smtClean="0"/>
              <a:t>Lessons</a:t>
            </a:r>
            <a:r>
              <a:rPr lang="sl-SI" dirty="0" smtClean="0"/>
              <a:t> </a:t>
            </a:r>
            <a:r>
              <a:rPr lang="sl-SI" dirty="0" err="1" smtClean="0"/>
              <a:t>learnt</a:t>
            </a:r>
            <a:r>
              <a:rPr lang="sl-SI" dirty="0" smtClean="0"/>
              <a:t> 1/2</a:t>
            </a:r>
          </a:p>
        </p:txBody>
      </p:sp>
      <p:sp>
        <p:nvSpPr>
          <p:cNvPr id="31747" name="Ograda vsebine 2"/>
          <p:cNvSpPr>
            <a:spLocks noGrp="1"/>
          </p:cNvSpPr>
          <p:nvPr>
            <p:ph idx="1"/>
          </p:nvPr>
        </p:nvSpPr>
        <p:spPr/>
        <p:txBody>
          <a:bodyPr/>
          <a:lstStyle/>
          <a:p>
            <a:pPr eaLnBrk="1" hangingPunct="1">
              <a:lnSpc>
                <a:spcPct val="170000"/>
              </a:lnSpc>
            </a:pPr>
            <a:r>
              <a:rPr lang="en-US" sz="2800" b="1" smtClean="0"/>
              <a:t>Mobile payment</a:t>
            </a:r>
            <a:r>
              <a:rPr lang="en-US" smtClean="0"/>
              <a:t/>
            </a:r>
            <a:br>
              <a:rPr lang="en-US" smtClean="0"/>
            </a:br>
            <a:r>
              <a:rPr lang="en-US" sz="2000" smtClean="0"/>
              <a:t>is </a:t>
            </a:r>
            <a:r>
              <a:rPr lang="sl-SI" sz="2000" smtClean="0"/>
              <a:t>not about technology</a:t>
            </a:r>
            <a:r>
              <a:rPr lang="en-US" sz="2000" smtClean="0"/>
              <a:t>.</a:t>
            </a:r>
          </a:p>
          <a:p>
            <a:pPr eaLnBrk="1" hangingPunct="1">
              <a:lnSpc>
                <a:spcPct val="170000"/>
              </a:lnSpc>
            </a:pPr>
            <a:r>
              <a:rPr lang="en-US" sz="2000" smtClean="0"/>
              <a:t>I</a:t>
            </a:r>
            <a:r>
              <a:rPr lang="sl-SI" sz="2000" smtClean="0"/>
              <a:t>t is about:</a:t>
            </a:r>
            <a:endParaRPr lang="en-US" sz="2000" smtClean="0"/>
          </a:p>
          <a:p>
            <a:pPr lvl="1" eaLnBrk="1" hangingPunct="1">
              <a:lnSpc>
                <a:spcPct val="170000"/>
              </a:lnSpc>
            </a:pPr>
            <a:r>
              <a:rPr lang="en-US" sz="1800" smtClean="0"/>
              <a:t>business cases and</a:t>
            </a:r>
          </a:p>
          <a:p>
            <a:pPr lvl="1" eaLnBrk="1" hangingPunct="1">
              <a:lnSpc>
                <a:spcPct val="170000"/>
              </a:lnSpc>
            </a:pPr>
            <a:r>
              <a:rPr lang="en-US" sz="1800" smtClean="0"/>
              <a:t>(most of all) </a:t>
            </a:r>
            <a:r>
              <a:rPr lang="sl-SI" sz="1800" smtClean="0"/>
              <a:t>people!</a:t>
            </a:r>
            <a:endParaRPr lang="en-US" sz="1800" smtClean="0"/>
          </a:p>
          <a:p>
            <a:pPr eaLnBrk="1" hangingPunct="1"/>
            <a:endParaRPr lang="sl-SI" smtClean="0"/>
          </a:p>
        </p:txBody>
      </p:sp>
      <p:sp>
        <p:nvSpPr>
          <p:cNvPr id="31748" name="Ograda številke diapozitiva 3"/>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0167CA46-F1FF-4B73-9203-5E5438BCE337}" type="slidenum">
              <a:rPr lang="en-US" sz="1000" smtClean="0"/>
              <a:pPr eaLnBrk="1" hangingPunct="1"/>
              <a:t>15</a:t>
            </a:fld>
            <a:r>
              <a:rPr lang="sl-SI" sz="1000" smtClean="0"/>
              <a:t> of 22</a:t>
            </a:r>
            <a:endParaRPr lang="en-US" sz="10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a:defRPr/>
            </a:pPr>
            <a:r>
              <a:rPr lang="sl-SI" dirty="0" err="1" smtClean="0"/>
              <a:t>Lessons</a:t>
            </a:r>
            <a:r>
              <a:rPr lang="sl-SI" dirty="0" smtClean="0"/>
              <a:t> </a:t>
            </a:r>
            <a:r>
              <a:rPr lang="sl-SI" dirty="0" err="1" smtClean="0"/>
              <a:t>learnt</a:t>
            </a:r>
            <a:r>
              <a:rPr lang="sl-SI" dirty="0" smtClean="0"/>
              <a:t> 2/2</a:t>
            </a:r>
            <a:endParaRPr lang="sl-SI" dirty="0"/>
          </a:p>
        </p:txBody>
      </p:sp>
      <p:sp>
        <p:nvSpPr>
          <p:cNvPr id="32771" name="Ograda vsebine 2"/>
          <p:cNvSpPr>
            <a:spLocks noGrp="1"/>
          </p:cNvSpPr>
          <p:nvPr>
            <p:ph idx="1"/>
          </p:nvPr>
        </p:nvSpPr>
        <p:spPr/>
        <p:txBody>
          <a:bodyPr/>
          <a:lstStyle/>
          <a:p>
            <a:pPr lvl="1"/>
            <a:r>
              <a:rPr lang="sl-SI" sz="2500" smtClean="0"/>
              <a:t>Make it as simple as possible for the users to start using the service – </a:t>
            </a:r>
            <a:r>
              <a:rPr lang="sl-SI" sz="2500" b="1" smtClean="0"/>
              <a:t>default issuing.</a:t>
            </a:r>
          </a:p>
          <a:p>
            <a:pPr lvl="1"/>
            <a:r>
              <a:rPr lang="sl-SI" sz="2500" smtClean="0"/>
              <a:t>Do not stick to one channel – </a:t>
            </a:r>
            <a:r>
              <a:rPr lang="sl-SI" sz="2500" b="1" smtClean="0"/>
              <a:t>multi channel support</a:t>
            </a:r>
          </a:p>
          <a:p>
            <a:pPr lvl="1"/>
            <a:r>
              <a:rPr lang="sl-SI" sz="2500" smtClean="0"/>
              <a:t>Share to increase market share – </a:t>
            </a:r>
            <a:r>
              <a:rPr lang="sl-SI" sz="2500" b="1" smtClean="0"/>
              <a:t>multi issuer and multi acquirer support </a:t>
            </a:r>
          </a:p>
          <a:p>
            <a:pPr lvl="1"/>
            <a:r>
              <a:rPr lang="sl-SI" sz="2500" smtClean="0"/>
              <a:t>Mobile phone number as an unique, safe and easy-to-use eID</a:t>
            </a:r>
            <a:r>
              <a:rPr lang="sl-SI" sz="2500" b="1" smtClean="0"/>
              <a:t> – aggregate for loyalty, mobile marketing and other cloud services (huge value added possibilities)</a:t>
            </a:r>
            <a:endParaRPr lang="sl-SI" smtClean="0"/>
          </a:p>
        </p:txBody>
      </p:sp>
      <p:sp>
        <p:nvSpPr>
          <p:cNvPr id="32772" name="Ograda številke diapozitiva 3"/>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4EED0251-C2DB-43BB-BAED-8EED1E98200D}" type="slidenum">
              <a:rPr lang="en-US" sz="1000" smtClean="0"/>
              <a:pPr eaLnBrk="1" hangingPunct="1"/>
              <a:t>16</a:t>
            </a:fld>
            <a:r>
              <a:rPr lang="sl-SI" sz="1000" smtClean="0"/>
              <a:t> of 22</a:t>
            </a:r>
            <a:endParaRPr lang="en-US" sz="10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4"/>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1B17F4CE-5347-4FD4-81B2-A766BA9A088F}" type="slidenum">
              <a:rPr lang="en-US" sz="1000" smtClean="0"/>
              <a:pPr eaLnBrk="1" hangingPunct="1"/>
              <a:t>17</a:t>
            </a:fld>
            <a:endParaRPr lang="en-US" sz="1000" smtClean="0"/>
          </a:p>
        </p:txBody>
      </p:sp>
      <p:sp>
        <p:nvSpPr>
          <p:cNvPr id="446466" name="Rectangle 2"/>
          <p:cNvSpPr>
            <a:spLocks noGrp="1" noChangeArrowheads="1"/>
          </p:cNvSpPr>
          <p:nvPr>
            <p:ph type="title"/>
          </p:nvPr>
        </p:nvSpPr>
        <p:spPr/>
        <p:txBody>
          <a:bodyPr/>
          <a:lstStyle/>
          <a:p>
            <a:pPr>
              <a:defRPr/>
            </a:pPr>
            <a:r>
              <a:rPr lang="en-US" sz="2400" dirty="0" smtClean="0"/>
              <a:t>Final thoughts</a:t>
            </a:r>
            <a:endParaRPr lang="en-US" sz="2400" dirty="0"/>
          </a:p>
        </p:txBody>
      </p:sp>
      <p:sp>
        <p:nvSpPr>
          <p:cNvPr id="446467" name="Rectangle 3"/>
          <p:cNvSpPr>
            <a:spLocks noGrp="1" noChangeArrowheads="1"/>
          </p:cNvSpPr>
          <p:nvPr>
            <p:ph type="body" idx="1"/>
          </p:nvPr>
        </p:nvSpPr>
        <p:spPr>
          <a:xfrm>
            <a:off x="642938" y="1628775"/>
            <a:ext cx="8393112" cy="5040313"/>
          </a:xfrm>
        </p:spPr>
        <p:txBody>
          <a:bodyPr/>
          <a:lstStyle/>
          <a:p>
            <a:pPr lvl="1">
              <a:lnSpc>
                <a:spcPct val="130000"/>
              </a:lnSpc>
            </a:pPr>
            <a:r>
              <a:rPr lang="en-US" smtClean="0"/>
              <a:t>Transactional fees are better that one time compensation</a:t>
            </a:r>
          </a:p>
          <a:p>
            <a:pPr lvl="1">
              <a:lnSpc>
                <a:spcPct val="130000"/>
              </a:lnSpc>
            </a:pPr>
            <a:r>
              <a:rPr lang="en-US" smtClean="0"/>
              <a:t>Smaller fees on big volume are better than high fees on small volume (market size and market share!)</a:t>
            </a:r>
          </a:p>
          <a:p>
            <a:pPr lvl="1">
              <a:lnSpc>
                <a:spcPct val="130000"/>
              </a:lnSpc>
            </a:pPr>
            <a:r>
              <a:rPr lang="en-US" smtClean="0"/>
              <a:t>Being a trusted party makes all roles in the mobile payment ecosystem available (payment systems are based on trust!)</a:t>
            </a:r>
          </a:p>
          <a:p>
            <a:pPr lvl="1">
              <a:lnSpc>
                <a:spcPct val="130000"/>
              </a:lnSpc>
            </a:pPr>
            <a:r>
              <a:rPr lang="en-US" smtClean="0"/>
              <a:t>Take all the roles that you can afford to (bigger share of the pie!)</a:t>
            </a:r>
          </a:p>
          <a:p>
            <a:pPr lvl="1">
              <a:lnSpc>
                <a:spcPct val="130000"/>
              </a:lnSpc>
            </a:pPr>
            <a:r>
              <a:rPr lang="en-US" smtClean="0"/>
              <a:t>Partner with financial institutions where you have to</a:t>
            </a:r>
          </a:p>
          <a:p>
            <a:pPr lvl="1">
              <a:lnSpc>
                <a:spcPct val="130000"/>
              </a:lnSpc>
            </a:pPr>
            <a:r>
              <a:rPr lang="en-US" smtClean="0"/>
              <a:t>Make the mobile payment service available to as many users as possible (avoid niche solutions!) </a:t>
            </a:r>
          </a:p>
          <a:p>
            <a:pPr lvl="1">
              <a:lnSpc>
                <a:spcPct val="130000"/>
              </a:lnSpc>
            </a:pPr>
            <a:r>
              <a:rPr lang="en-US" smtClean="0"/>
              <a:t>Remember: mastering technology is easy, changing people habits is the big challenge (and huge opportunity!)</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64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646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646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646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646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6467">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464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6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a:defRPr/>
            </a:pPr>
            <a:r>
              <a:rPr lang="sl-SI" dirty="0" err="1" smtClean="0"/>
              <a:t>Check</a:t>
            </a:r>
            <a:r>
              <a:rPr lang="sl-SI" dirty="0" smtClean="0"/>
              <a:t> us </a:t>
            </a:r>
            <a:r>
              <a:rPr lang="sl-SI" dirty="0" err="1" smtClean="0"/>
              <a:t>out</a:t>
            </a:r>
            <a:r>
              <a:rPr lang="sl-SI" dirty="0" smtClean="0"/>
              <a:t>…</a:t>
            </a:r>
            <a:endParaRPr lang="sl-SI" dirty="0"/>
          </a:p>
        </p:txBody>
      </p:sp>
      <p:sp>
        <p:nvSpPr>
          <p:cNvPr id="3" name="Ograda vsebine 2"/>
          <p:cNvSpPr>
            <a:spLocks noGrp="1"/>
          </p:cNvSpPr>
          <p:nvPr>
            <p:ph idx="1"/>
          </p:nvPr>
        </p:nvSpPr>
        <p:spPr/>
        <p:txBody>
          <a:bodyPr/>
          <a:lstStyle/>
          <a:p>
            <a:pPr>
              <a:defRPr/>
            </a:pPr>
            <a:endParaRPr lang="sl-SI" dirty="0" smtClean="0"/>
          </a:p>
          <a:p>
            <a:pPr>
              <a:defRPr/>
            </a:pPr>
            <a:endParaRPr lang="sl-SI" dirty="0"/>
          </a:p>
          <a:p>
            <a:pPr>
              <a:defRPr/>
            </a:pPr>
            <a:endParaRPr lang="sl-SI" dirty="0" smtClean="0"/>
          </a:p>
          <a:p>
            <a:pPr>
              <a:defRPr/>
            </a:pPr>
            <a:endParaRPr lang="sl-SI" dirty="0"/>
          </a:p>
          <a:p>
            <a:pPr algn="ctr">
              <a:defRPr/>
            </a:pPr>
            <a:endParaRPr lang="sl-SI" dirty="0" smtClean="0"/>
          </a:p>
          <a:p>
            <a:pPr algn="ctr">
              <a:defRPr/>
            </a:pPr>
            <a:endParaRPr lang="sl-SI" dirty="0"/>
          </a:p>
          <a:p>
            <a:pPr algn="ctr">
              <a:defRPr/>
            </a:pPr>
            <a:endParaRPr lang="sl-SI" dirty="0" smtClean="0"/>
          </a:p>
          <a:p>
            <a:pPr marL="0" indent="0" algn="ctr">
              <a:buFontTx/>
              <a:buNone/>
              <a:defRPr/>
            </a:pPr>
            <a:r>
              <a:rPr lang="sl-SI" b="1" dirty="0" err="1" smtClean="0">
                <a:effectLst>
                  <a:outerShdw blurRad="38100" dist="38100" dir="2700000" algn="tl">
                    <a:srgbClr val="000000">
                      <a:alpha val="43137"/>
                    </a:srgbClr>
                  </a:outerShdw>
                </a:effectLst>
              </a:rPr>
              <a:t>Payments</a:t>
            </a:r>
            <a:r>
              <a:rPr lang="sl-SI" b="1" dirty="0" smtClean="0">
                <a:effectLst>
                  <a:outerShdw blurRad="38100" dist="38100" dir="2700000" algn="tl">
                    <a:srgbClr val="000000">
                      <a:alpha val="43137"/>
                    </a:srgbClr>
                  </a:outerShdw>
                </a:effectLst>
              </a:rPr>
              <a:t> in </a:t>
            </a:r>
            <a:r>
              <a:rPr lang="sl-SI" b="1" dirty="0" err="1" smtClean="0">
                <a:effectLst>
                  <a:outerShdw blurRad="38100" dist="38100" dir="2700000" algn="tl">
                    <a:srgbClr val="000000">
                      <a:alpha val="43137"/>
                    </a:srgbClr>
                  </a:outerShdw>
                </a:effectLst>
              </a:rPr>
              <a:t>the</a:t>
            </a:r>
            <a:r>
              <a:rPr lang="sl-SI" b="1" dirty="0" smtClean="0">
                <a:effectLst>
                  <a:outerShdw blurRad="38100" dist="38100" dir="2700000" algn="tl">
                    <a:srgbClr val="000000">
                      <a:alpha val="43137"/>
                    </a:srgbClr>
                  </a:outerShdw>
                </a:effectLst>
              </a:rPr>
              <a:t> palm </a:t>
            </a:r>
            <a:r>
              <a:rPr lang="sl-SI" b="1" dirty="0" err="1" smtClean="0">
                <a:effectLst>
                  <a:outerShdw blurRad="38100" dist="38100" dir="2700000" algn="tl">
                    <a:srgbClr val="000000">
                      <a:alpha val="43137"/>
                    </a:srgbClr>
                  </a:outerShdw>
                </a:effectLst>
              </a:rPr>
              <a:t>of</a:t>
            </a:r>
            <a:r>
              <a:rPr lang="sl-SI" b="1" dirty="0" smtClean="0">
                <a:effectLst>
                  <a:outerShdw blurRad="38100" dist="38100" dir="2700000" algn="tl">
                    <a:srgbClr val="000000">
                      <a:alpha val="43137"/>
                    </a:srgbClr>
                  </a:outerShdw>
                </a:effectLst>
              </a:rPr>
              <a:t> </a:t>
            </a:r>
            <a:r>
              <a:rPr lang="sl-SI" b="1" dirty="0" err="1" smtClean="0">
                <a:effectLst>
                  <a:outerShdw blurRad="38100" dist="38100" dir="2700000" algn="tl">
                    <a:srgbClr val="000000">
                      <a:alpha val="43137"/>
                    </a:srgbClr>
                  </a:outerShdw>
                </a:effectLst>
              </a:rPr>
              <a:t>your</a:t>
            </a:r>
            <a:r>
              <a:rPr lang="sl-SI" b="1" dirty="0" smtClean="0">
                <a:effectLst>
                  <a:outerShdw blurRad="38100" dist="38100" dir="2700000" algn="tl">
                    <a:srgbClr val="000000">
                      <a:alpha val="43137"/>
                    </a:srgbClr>
                  </a:outerShdw>
                </a:effectLst>
              </a:rPr>
              <a:t> </a:t>
            </a:r>
            <a:r>
              <a:rPr lang="sl-SI" b="1" dirty="0" err="1" smtClean="0">
                <a:effectLst>
                  <a:outerShdw blurRad="38100" dist="38100" dir="2700000" algn="tl">
                    <a:srgbClr val="000000">
                      <a:alpha val="43137"/>
                    </a:srgbClr>
                  </a:outerShdw>
                </a:effectLst>
              </a:rPr>
              <a:t>hand</a:t>
            </a:r>
            <a:r>
              <a:rPr lang="sl-SI" b="1" dirty="0" smtClean="0">
                <a:effectLst>
                  <a:outerShdw blurRad="38100" dist="38100" dir="2700000" algn="tl">
                    <a:srgbClr val="000000">
                      <a:alpha val="43137"/>
                    </a:srgbClr>
                  </a:outerShdw>
                </a:effectLst>
              </a:rPr>
              <a:t>!</a:t>
            </a:r>
            <a:endParaRPr lang="sl-SI" b="1" dirty="0">
              <a:effectLst>
                <a:outerShdw blurRad="38100" dist="38100" dir="2700000" algn="tl">
                  <a:srgbClr val="000000">
                    <a:alpha val="43137"/>
                  </a:srgbClr>
                </a:outerShdw>
              </a:effectLst>
            </a:endParaRPr>
          </a:p>
        </p:txBody>
      </p:sp>
      <p:sp>
        <p:nvSpPr>
          <p:cNvPr id="38916" name="Ograda številke diapozitiva 3"/>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78E57E35-DA9F-449A-A21D-FD4B8229CB07}" type="slidenum">
              <a:rPr lang="en-US" sz="1000" smtClean="0"/>
              <a:pPr eaLnBrk="1" hangingPunct="1"/>
              <a:t>18</a:t>
            </a:fld>
            <a:r>
              <a:rPr lang="sl-SI" sz="1000" smtClean="0"/>
              <a:t> of 22</a:t>
            </a:r>
            <a:endParaRPr lang="en-US" sz="1000" smtClean="0"/>
          </a:p>
        </p:txBody>
      </p:sp>
      <p:pic>
        <p:nvPicPr>
          <p:cNvPr id="3891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2262188"/>
            <a:ext cx="2297113" cy="2509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Ograda številke diapozitiva 2"/>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7CFE81CF-D431-4FA2-B52A-20B7AC61938E}" type="slidenum">
              <a:rPr lang="en-US" sz="1000" smtClean="0"/>
              <a:pPr eaLnBrk="1" hangingPunct="1"/>
              <a:t>2</a:t>
            </a:fld>
            <a:r>
              <a:rPr lang="sl-SI" sz="1000" smtClean="0"/>
              <a:t> of 22</a:t>
            </a:r>
            <a:endParaRPr lang="en-US" sz="1000" smtClean="0"/>
          </a:p>
        </p:txBody>
      </p:sp>
      <p:sp>
        <p:nvSpPr>
          <p:cNvPr id="7171" name="Slide Number Placeholder 5"/>
          <p:cNvSpPr txBox="1">
            <a:spLocks noGrp="1"/>
          </p:cNvSpPr>
          <p:nvPr/>
        </p:nvSpPr>
        <p:spPr bwMode="auto">
          <a:xfrm>
            <a:off x="6948488" y="6538913"/>
            <a:ext cx="21336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r" eaLnBrk="1" hangingPunct="1"/>
            <a:fld id="{07E583D7-E242-4725-9C4A-DBD4D2E1C126}" type="slidenum">
              <a:rPr lang="en-US" sz="1000"/>
              <a:pPr algn="r" eaLnBrk="1" hangingPunct="1"/>
              <a:t>2</a:t>
            </a:fld>
            <a:endParaRPr lang="en-US" sz="1000"/>
          </a:p>
        </p:txBody>
      </p:sp>
      <p:sp>
        <p:nvSpPr>
          <p:cNvPr id="340994" name="Rectangle 2"/>
          <p:cNvSpPr>
            <a:spLocks noGrp="1" noChangeArrowheads="1"/>
          </p:cNvSpPr>
          <p:nvPr>
            <p:ph type="title" idx="4294967295"/>
          </p:nvPr>
        </p:nvSpPr>
        <p:spPr/>
        <p:txBody>
          <a:bodyPr/>
          <a:lstStyle/>
          <a:p>
            <a:pPr eaLnBrk="1" hangingPunct="1">
              <a:defRPr/>
            </a:pPr>
            <a:r>
              <a:rPr lang="sl-SI" dirty="0" err="1" smtClean="0">
                <a:solidFill>
                  <a:schemeClr val="bg1">
                    <a:lumMod val="75000"/>
                  </a:schemeClr>
                </a:solidFill>
              </a:rPr>
              <a:t>Introduction</a:t>
            </a:r>
            <a:r>
              <a:rPr lang="sl-SI" dirty="0" smtClean="0"/>
              <a:t/>
            </a:r>
            <a:br>
              <a:rPr lang="sl-SI" dirty="0" smtClean="0"/>
            </a:br>
            <a:r>
              <a:rPr lang="en-GB" dirty="0" smtClean="0"/>
              <a:t>Slovenia</a:t>
            </a:r>
          </a:p>
        </p:txBody>
      </p:sp>
      <p:pic>
        <p:nvPicPr>
          <p:cNvPr id="717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1628775"/>
            <a:ext cx="6408737" cy="480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Rectangle 4"/>
          <p:cNvSpPr>
            <a:spLocks noGrp="1" noChangeArrowheads="1"/>
          </p:cNvSpPr>
          <p:nvPr>
            <p:ph type="body" sz="half" idx="4294967295"/>
          </p:nvPr>
        </p:nvSpPr>
        <p:spPr>
          <a:xfrm>
            <a:off x="5143500" y="2060575"/>
            <a:ext cx="4037013" cy="2305050"/>
          </a:xfrm>
          <a:solidFill>
            <a:schemeClr val="bg1"/>
          </a:solidFill>
          <a:ln>
            <a:solidFill>
              <a:schemeClr val="tx1"/>
            </a:solidFill>
            <a:miter lim="800000"/>
            <a:headEnd/>
            <a:tailEnd/>
          </a:ln>
        </p:spPr>
        <p:txBody>
          <a:bodyPr/>
          <a:lstStyle/>
          <a:p>
            <a:pPr eaLnBrk="1" hangingPunct="1">
              <a:lnSpc>
                <a:spcPct val="90000"/>
              </a:lnSpc>
              <a:buFontTx/>
              <a:buNone/>
            </a:pPr>
            <a:r>
              <a:rPr lang="en-GB" sz="1400" dirty="0" smtClean="0"/>
              <a:t>Area: 20,273 km2</a:t>
            </a:r>
          </a:p>
          <a:p>
            <a:pPr eaLnBrk="1" hangingPunct="1">
              <a:lnSpc>
                <a:spcPct val="90000"/>
              </a:lnSpc>
              <a:buFontTx/>
              <a:buNone/>
            </a:pPr>
            <a:r>
              <a:rPr lang="en-GB" sz="1400" dirty="0" smtClean="0"/>
              <a:t>Population: </a:t>
            </a:r>
            <a:r>
              <a:rPr lang="sl-SI" sz="1400" dirty="0" smtClean="0"/>
              <a:t>2m</a:t>
            </a:r>
            <a:endParaRPr lang="en-GB" sz="1400" dirty="0" smtClean="0"/>
          </a:p>
          <a:p>
            <a:pPr eaLnBrk="1" hangingPunct="1">
              <a:lnSpc>
                <a:spcPct val="90000"/>
              </a:lnSpc>
              <a:buFontTx/>
              <a:buNone/>
            </a:pPr>
            <a:r>
              <a:rPr lang="en-GB" sz="1400" dirty="0" smtClean="0"/>
              <a:t>Independence - 25 June 1991</a:t>
            </a:r>
          </a:p>
          <a:p>
            <a:pPr eaLnBrk="1" hangingPunct="1">
              <a:lnSpc>
                <a:spcPct val="90000"/>
              </a:lnSpc>
              <a:buFontTx/>
              <a:buNone/>
            </a:pPr>
            <a:r>
              <a:rPr lang="en-GB" sz="1400" dirty="0" smtClean="0"/>
              <a:t>Member of EU - 1 May 2004</a:t>
            </a:r>
          </a:p>
          <a:p>
            <a:pPr eaLnBrk="1" hangingPunct="1">
              <a:lnSpc>
                <a:spcPct val="90000"/>
              </a:lnSpc>
              <a:buFontTx/>
              <a:buNone/>
            </a:pPr>
            <a:r>
              <a:rPr lang="en-GB" sz="1400" dirty="0" smtClean="0"/>
              <a:t>Currency: Euro - 1 January 2007</a:t>
            </a:r>
          </a:p>
          <a:p>
            <a:pPr eaLnBrk="1" hangingPunct="1">
              <a:lnSpc>
                <a:spcPct val="90000"/>
              </a:lnSpc>
              <a:buFontTx/>
              <a:buNone/>
            </a:pPr>
            <a:endParaRPr lang="en-GB" sz="1400" dirty="0" smtClean="0"/>
          </a:p>
          <a:p>
            <a:pPr eaLnBrk="1" hangingPunct="1">
              <a:lnSpc>
                <a:spcPct val="90000"/>
              </a:lnSpc>
              <a:buFontTx/>
              <a:buNone/>
            </a:pPr>
            <a:r>
              <a:rPr lang="en-GB" sz="1400" b="1" dirty="0" smtClean="0"/>
              <a:t>Banks: 27</a:t>
            </a:r>
          </a:p>
          <a:p>
            <a:pPr eaLnBrk="1" hangingPunct="1">
              <a:lnSpc>
                <a:spcPct val="90000"/>
              </a:lnSpc>
              <a:buFontTx/>
              <a:buNone/>
            </a:pPr>
            <a:r>
              <a:rPr lang="en-GB" sz="1400" b="1" dirty="0" smtClean="0"/>
              <a:t>Mobile operators: 4</a:t>
            </a:r>
          </a:p>
          <a:p>
            <a:pPr eaLnBrk="1" hangingPunct="1">
              <a:lnSpc>
                <a:spcPct val="90000"/>
              </a:lnSpc>
              <a:buFontTx/>
              <a:buNone/>
            </a:pPr>
            <a:r>
              <a:rPr lang="en-GB" sz="1400" b="1" dirty="0" smtClean="0"/>
              <a:t>Mobile payment scheme: Moneta (since 2001)</a:t>
            </a:r>
          </a:p>
        </p:txBody>
      </p:sp>
      <p:sp>
        <p:nvSpPr>
          <p:cNvPr id="7175" name="Rectangle 6"/>
          <p:cNvSpPr>
            <a:spLocks noChangeArrowheads="1"/>
          </p:cNvSpPr>
          <p:nvPr/>
        </p:nvSpPr>
        <p:spPr bwMode="auto">
          <a:xfrm>
            <a:off x="-108520" y="1412776"/>
            <a:ext cx="3357563" cy="20415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pic>
        <p:nvPicPr>
          <p:cNvPr id="717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080" y="1690588"/>
            <a:ext cx="2997200" cy="166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Ograda številke diapozitiva 3"/>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34181B35-136B-4123-8315-1FDBB0317795}" type="slidenum">
              <a:rPr lang="en-US" sz="1000" smtClean="0"/>
              <a:pPr eaLnBrk="1" hangingPunct="1"/>
              <a:t>3</a:t>
            </a:fld>
            <a:r>
              <a:rPr lang="sl-SI" sz="1000" smtClean="0"/>
              <a:t> of 22</a:t>
            </a:r>
            <a:endParaRPr lang="en-US" sz="1000" smtClean="0"/>
          </a:p>
        </p:txBody>
      </p:sp>
      <p:sp>
        <p:nvSpPr>
          <p:cNvPr id="190466" name="Rectangle 2"/>
          <p:cNvSpPr>
            <a:spLocks noGrp="1" noChangeArrowheads="1"/>
          </p:cNvSpPr>
          <p:nvPr>
            <p:ph type="title"/>
          </p:nvPr>
        </p:nvSpPr>
        <p:spPr/>
        <p:txBody>
          <a:bodyPr/>
          <a:lstStyle/>
          <a:p>
            <a:pPr eaLnBrk="1" hangingPunct="1">
              <a:defRPr/>
            </a:pPr>
            <a:r>
              <a:rPr lang="sl-SI" dirty="0" err="1">
                <a:solidFill>
                  <a:schemeClr val="bg1">
                    <a:lumMod val="75000"/>
                  </a:schemeClr>
                </a:solidFill>
              </a:rPr>
              <a:t>Introduction</a:t>
            </a:r>
            <a:r>
              <a:rPr lang="sl-SI" dirty="0" smtClean="0"/>
              <a:t/>
            </a:r>
            <a:br>
              <a:rPr lang="sl-SI" dirty="0" smtClean="0"/>
            </a:br>
            <a:r>
              <a:rPr lang="en-GB" dirty="0" smtClean="0"/>
              <a:t>Country ranking in mobile payments</a:t>
            </a:r>
          </a:p>
        </p:txBody>
      </p:sp>
      <p:pic>
        <p:nvPicPr>
          <p:cNvPr id="1126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57375"/>
            <a:ext cx="9144000"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9047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1844675"/>
            <a:ext cx="3600450" cy="2584450"/>
          </a:xfrm>
          <a:prstGeom prst="rect">
            <a:avLst/>
          </a:prstGeom>
          <a:noFill/>
          <a:ln w="57150">
            <a:solidFill>
              <a:srgbClr val="CC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0469" name="AutoShape 5"/>
          <p:cNvSpPr>
            <a:spLocks noChangeArrowheads="1"/>
          </p:cNvSpPr>
          <p:nvPr/>
        </p:nvSpPr>
        <p:spPr bwMode="auto">
          <a:xfrm>
            <a:off x="3635375" y="3213100"/>
            <a:ext cx="1223963" cy="431800"/>
          </a:xfrm>
          <a:prstGeom prst="rightArrow">
            <a:avLst>
              <a:gd name="adj1" fmla="val 50000"/>
              <a:gd name="adj2" fmla="val 70864"/>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1800">
              <a:solidFill>
                <a:srgbClr val="FF3300"/>
              </a:solidFill>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90471"/>
                                        </p:tgtEl>
                                        <p:attrNameLst>
                                          <p:attrName>style.visibility</p:attrName>
                                        </p:attrNameLst>
                                      </p:cBhvr>
                                      <p:to>
                                        <p:strVal val="visible"/>
                                      </p:to>
                                    </p:set>
                                    <p:anim calcmode="lin" valueType="num">
                                      <p:cBhvr>
                                        <p:cTn id="7" dur="500" fill="hold"/>
                                        <p:tgtEl>
                                          <p:spTgt spid="190471"/>
                                        </p:tgtEl>
                                        <p:attrNameLst>
                                          <p:attrName>ppt_w</p:attrName>
                                        </p:attrNameLst>
                                      </p:cBhvr>
                                      <p:tavLst>
                                        <p:tav tm="0">
                                          <p:val>
                                            <p:fltVal val="0"/>
                                          </p:val>
                                        </p:tav>
                                        <p:tav tm="100000">
                                          <p:val>
                                            <p:strVal val="#ppt_w"/>
                                          </p:val>
                                        </p:tav>
                                      </p:tavLst>
                                    </p:anim>
                                    <p:anim calcmode="lin" valueType="num">
                                      <p:cBhvr>
                                        <p:cTn id="8" dur="500" fill="hold"/>
                                        <p:tgtEl>
                                          <p:spTgt spid="190471"/>
                                        </p:tgtEl>
                                        <p:attrNameLst>
                                          <p:attrName>ppt_h</p:attrName>
                                        </p:attrNameLst>
                                      </p:cBhvr>
                                      <p:tavLst>
                                        <p:tav tm="0">
                                          <p:val>
                                            <p:fltVal val="0"/>
                                          </p:val>
                                        </p:tav>
                                        <p:tav tm="100000">
                                          <p:val>
                                            <p:strVal val="#ppt_h"/>
                                          </p:val>
                                        </p:tav>
                                      </p:tavLst>
                                    </p:anim>
                                    <p:animEffect transition="in" filter="fade">
                                      <p:cBhvr>
                                        <p:cTn id="9" dur="500"/>
                                        <p:tgtEl>
                                          <p:spTgt spid="190471"/>
                                        </p:tgtEl>
                                      </p:cBhvr>
                                    </p:animEffect>
                                  </p:childTnLst>
                                </p:cTn>
                              </p:par>
                            </p:childTnLst>
                          </p:cTn>
                        </p:par>
                        <p:par>
                          <p:cTn id="10" fill="hold" nodeType="afterGroup">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190469"/>
                                        </p:tgtEl>
                                        <p:attrNameLst>
                                          <p:attrName>style.visibility</p:attrName>
                                        </p:attrNameLst>
                                      </p:cBhvr>
                                      <p:to>
                                        <p:strVal val="visible"/>
                                      </p:to>
                                    </p:set>
                                    <p:anim calcmode="lin" valueType="num">
                                      <p:cBhvr additive="base">
                                        <p:cTn id="13" dur="500" fill="hold"/>
                                        <p:tgtEl>
                                          <p:spTgt spid="190469"/>
                                        </p:tgtEl>
                                        <p:attrNameLst>
                                          <p:attrName>ppt_x</p:attrName>
                                        </p:attrNameLst>
                                      </p:cBhvr>
                                      <p:tavLst>
                                        <p:tav tm="0">
                                          <p:val>
                                            <p:strVal val="0-#ppt_w/2"/>
                                          </p:val>
                                        </p:tav>
                                        <p:tav tm="100000">
                                          <p:val>
                                            <p:strVal val="#ppt_x"/>
                                          </p:val>
                                        </p:tav>
                                      </p:tavLst>
                                    </p:anim>
                                    <p:anim calcmode="lin" valueType="num">
                                      <p:cBhvr additive="base">
                                        <p:cTn id="14" dur="500" fill="hold"/>
                                        <p:tgtEl>
                                          <p:spTgt spid="1904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Ograda številke diapozitiva 4"/>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23497FE2-B0B2-448A-87DA-7CC901390539}" type="slidenum">
              <a:rPr lang="en-US" sz="1000" smtClean="0"/>
              <a:pPr eaLnBrk="1" hangingPunct="1"/>
              <a:t>4</a:t>
            </a:fld>
            <a:r>
              <a:rPr lang="sl-SI" sz="1000" smtClean="0"/>
              <a:t> of 22</a:t>
            </a:r>
            <a:endParaRPr lang="en-US" sz="1000" smtClean="0"/>
          </a:p>
        </p:txBody>
      </p:sp>
      <p:sp>
        <p:nvSpPr>
          <p:cNvPr id="217090" name="Rectangle 2"/>
          <p:cNvSpPr>
            <a:spLocks noGrp="1" noChangeArrowheads="1"/>
          </p:cNvSpPr>
          <p:nvPr>
            <p:ph type="title"/>
          </p:nvPr>
        </p:nvSpPr>
        <p:spPr/>
        <p:txBody>
          <a:bodyPr/>
          <a:lstStyle/>
          <a:p>
            <a:pPr eaLnBrk="1" hangingPunct="1">
              <a:defRPr/>
            </a:pPr>
            <a:r>
              <a:rPr lang="sl-SI" dirty="0" err="1">
                <a:solidFill>
                  <a:schemeClr val="bg1">
                    <a:lumMod val="75000"/>
                  </a:schemeClr>
                </a:solidFill>
              </a:rPr>
              <a:t>Introduction</a:t>
            </a:r>
            <a:r>
              <a:rPr lang="sl-SI" dirty="0" smtClean="0">
                <a:latin typeface="Arial" charset="0"/>
              </a:rPr>
              <a:t/>
            </a:r>
            <a:br>
              <a:rPr lang="sl-SI" dirty="0" smtClean="0">
                <a:latin typeface="Arial" charset="0"/>
              </a:rPr>
            </a:br>
            <a:r>
              <a:rPr lang="en-GB" dirty="0" smtClean="0">
                <a:latin typeface="Arial" charset="0"/>
              </a:rPr>
              <a:t>Where are the opportunities?</a:t>
            </a:r>
          </a:p>
        </p:txBody>
      </p:sp>
      <p:sp>
        <p:nvSpPr>
          <p:cNvPr id="217091" name="Rectangle 3"/>
          <p:cNvSpPr>
            <a:spLocks noGrp="1" noChangeArrowheads="1"/>
          </p:cNvSpPr>
          <p:nvPr>
            <p:ph type="body" idx="1"/>
          </p:nvPr>
        </p:nvSpPr>
        <p:spPr/>
        <p:txBody>
          <a:bodyPr/>
          <a:lstStyle/>
          <a:p>
            <a:pPr eaLnBrk="1" hangingPunct="1">
              <a:lnSpc>
                <a:spcPct val="120000"/>
              </a:lnSpc>
            </a:pPr>
            <a:r>
              <a:rPr lang="en-GB" sz="1600" b="1" dirty="0" smtClean="0">
                <a:latin typeface="Arial" charset="0"/>
              </a:rPr>
              <a:t>New applications: cash, remote over mobile?</a:t>
            </a:r>
          </a:p>
          <a:p>
            <a:pPr lvl="1" eaLnBrk="1" hangingPunct="1">
              <a:lnSpc>
                <a:spcPct val="120000"/>
              </a:lnSpc>
            </a:pPr>
            <a:r>
              <a:rPr lang="en-GB" sz="1500" dirty="0" smtClean="0">
                <a:latin typeface="Arial" charset="0"/>
              </a:rPr>
              <a:t>Remote payments		m-Commerce?</a:t>
            </a:r>
          </a:p>
          <a:p>
            <a:pPr lvl="1" eaLnBrk="1" hangingPunct="1">
              <a:lnSpc>
                <a:spcPct val="120000"/>
              </a:lnSpc>
            </a:pPr>
            <a:r>
              <a:rPr lang="en-GB" sz="1500" dirty="0" smtClean="0">
                <a:latin typeface="Arial" charset="0"/>
              </a:rPr>
              <a:t>Micropayments		No (or niche) business in real world</a:t>
            </a:r>
          </a:p>
          <a:p>
            <a:pPr eaLnBrk="1" hangingPunct="1">
              <a:lnSpc>
                <a:spcPct val="120000"/>
              </a:lnSpc>
            </a:pPr>
            <a:r>
              <a:rPr lang="en-GB" sz="1600" b="1" dirty="0" smtClean="0">
                <a:latin typeface="Arial" charset="0"/>
              </a:rPr>
              <a:t>New customers?</a:t>
            </a:r>
          </a:p>
          <a:p>
            <a:pPr lvl="1" eaLnBrk="1" hangingPunct="1">
              <a:lnSpc>
                <a:spcPct val="120000"/>
              </a:lnSpc>
            </a:pPr>
            <a:r>
              <a:rPr lang="en-GB" sz="1500" dirty="0" smtClean="0">
                <a:latin typeface="Arial" charset="0"/>
              </a:rPr>
              <a:t>young population?		no money, </a:t>
            </a:r>
            <a:r>
              <a:rPr lang="en-GB" sz="1500" dirty="0" err="1" smtClean="0">
                <a:latin typeface="Arial" charset="0"/>
              </a:rPr>
              <a:t>canibalisation</a:t>
            </a:r>
            <a:endParaRPr lang="en-GB" sz="1500" dirty="0" smtClean="0">
              <a:latin typeface="Arial" charset="0"/>
            </a:endParaRPr>
          </a:p>
          <a:p>
            <a:pPr eaLnBrk="1" hangingPunct="1">
              <a:lnSpc>
                <a:spcPct val="120000"/>
              </a:lnSpc>
            </a:pPr>
            <a:r>
              <a:rPr lang="en-GB" sz="1600" b="1" dirty="0" smtClean="0">
                <a:latin typeface="Arial" charset="0"/>
              </a:rPr>
              <a:t>Lower cost?</a:t>
            </a:r>
          </a:p>
          <a:p>
            <a:pPr lvl="1" eaLnBrk="1" hangingPunct="1">
              <a:lnSpc>
                <a:spcPct val="120000"/>
              </a:lnSpc>
            </a:pPr>
            <a:r>
              <a:rPr lang="en-GB" sz="1500" dirty="0" smtClean="0">
                <a:latin typeface="Arial" charset="0"/>
              </a:rPr>
              <a:t>Cards			No cards</a:t>
            </a:r>
          </a:p>
          <a:p>
            <a:pPr lvl="1" eaLnBrk="1" hangingPunct="1">
              <a:lnSpc>
                <a:spcPct val="120000"/>
              </a:lnSpc>
            </a:pPr>
            <a:r>
              <a:rPr lang="en-GB" sz="1500" dirty="0" smtClean="0">
                <a:latin typeface="Arial" charset="0"/>
              </a:rPr>
              <a:t>Terminals			e-terminals (B2B solutions, web, ‘virtual’ POS)</a:t>
            </a:r>
          </a:p>
          <a:p>
            <a:pPr lvl="1" eaLnBrk="1" hangingPunct="1">
              <a:lnSpc>
                <a:spcPct val="120000"/>
              </a:lnSpc>
            </a:pPr>
            <a:r>
              <a:rPr lang="en-GB" sz="1500" dirty="0" smtClean="0">
                <a:latin typeface="Arial" charset="0"/>
              </a:rPr>
              <a:t>Processing, licencing		No global standards </a:t>
            </a:r>
            <a:r>
              <a:rPr lang="en-GB" sz="1500" dirty="0" smtClean="0">
                <a:latin typeface="Arial" charset="0"/>
                <a:sym typeface="Wingdings" pitchFamily="2" charset="2"/>
              </a:rPr>
              <a:t> </a:t>
            </a:r>
            <a:r>
              <a:rPr lang="en-GB" sz="1500" dirty="0" smtClean="0">
                <a:latin typeface="Arial" charset="0"/>
              </a:rPr>
              <a:t>domestic schemes</a:t>
            </a:r>
          </a:p>
          <a:p>
            <a:pPr lvl="1" eaLnBrk="1" hangingPunct="1">
              <a:lnSpc>
                <a:spcPct val="120000"/>
              </a:lnSpc>
            </a:pPr>
            <a:r>
              <a:rPr lang="en-GB" sz="1500" dirty="0" smtClean="0">
                <a:latin typeface="Arial" charset="0"/>
              </a:rPr>
              <a:t>Communication		Operators involved</a:t>
            </a:r>
          </a:p>
          <a:p>
            <a:pPr eaLnBrk="1" hangingPunct="1">
              <a:lnSpc>
                <a:spcPct val="120000"/>
              </a:lnSpc>
            </a:pPr>
            <a:r>
              <a:rPr lang="en-GB" sz="1600" b="1" dirty="0" smtClean="0">
                <a:latin typeface="Arial" charset="0"/>
              </a:rPr>
              <a:t>Usability?</a:t>
            </a:r>
          </a:p>
          <a:p>
            <a:pPr lvl="1" eaLnBrk="1" hangingPunct="1">
              <a:lnSpc>
                <a:spcPct val="120000"/>
              </a:lnSpc>
            </a:pPr>
            <a:r>
              <a:rPr lang="en-GB" sz="1500" dirty="0" smtClean="0">
                <a:latin typeface="Arial" charset="0"/>
              </a:rPr>
              <a:t>Remote interface		SMS, USSD</a:t>
            </a:r>
          </a:p>
          <a:p>
            <a:pPr lvl="1" eaLnBrk="1" hangingPunct="1">
              <a:lnSpc>
                <a:spcPct val="120000"/>
              </a:lnSpc>
            </a:pPr>
            <a:r>
              <a:rPr lang="en-GB" sz="1500" dirty="0" smtClean="0">
                <a:latin typeface="Arial" charset="0"/>
              </a:rPr>
              <a:t>Proximity interface		voice, NFC</a:t>
            </a:r>
          </a:p>
          <a:p>
            <a:pPr lvl="4" eaLnBrk="1" hangingPunct="1">
              <a:lnSpc>
                <a:spcPct val="120000"/>
              </a:lnSpc>
            </a:pPr>
            <a:endParaRPr lang="en-GB" sz="1000" dirty="0" smtClean="0">
              <a:latin typeface="Arial" charset="0"/>
            </a:endParaRPr>
          </a:p>
          <a:p>
            <a:pPr lvl="2" eaLnBrk="1" hangingPunct="1">
              <a:lnSpc>
                <a:spcPct val="120000"/>
              </a:lnSpc>
              <a:buFontTx/>
              <a:buNone/>
            </a:pPr>
            <a:r>
              <a:rPr lang="en-GB" sz="1200" dirty="0" smtClean="0">
                <a:latin typeface="Arial" charset="0"/>
              </a:rPr>
              <a:t>	</a:t>
            </a:r>
            <a:r>
              <a:rPr lang="en-GB" b="1" dirty="0" smtClean="0">
                <a:latin typeface="Arial" charset="0"/>
              </a:rPr>
              <a:t>			LOCAL &amp; PROPRIETARY!</a:t>
            </a:r>
          </a:p>
        </p:txBody>
      </p:sp>
      <p:sp>
        <p:nvSpPr>
          <p:cNvPr id="217092" name="AutoShape 4"/>
          <p:cNvSpPr>
            <a:spLocks noChangeArrowheads="1"/>
          </p:cNvSpPr>
          <p:nvPr/>
        </p:nvSpPr>
        <p:spPr bwMode="auto">
          <a:xfrm>
            <a:off x="2927350" y="6151563"/>
            <a:ext cx="903288" cy="373062"/>
          </a:xfrm>
          <a:prstGeom prst="rightArrow">
            <a:avLst>
              <a:gd name="adj1" fmla="val 50000"/>
              <a:gd name="adj2" fmla="val 60532"/>
            </a:avLst>
          </a:prstGeom>
          <a:solidFill>
            <a:srgbClr val="B40F3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17093" name="Line 5"/>
          <p:cNvSpPr>
            <a:spLocks noChangeShapeType="1"/>
          </p:cNvSpPr>
          <p:nvPr/>
        </p:nvSpPr>
        <p:spPr bwMode="auto">
          <a:xfrm>
            <a:off x="1009650" y="6021388"/>
            <a:ext cx="6889750" cy="0"/>
          </a:xfrm>
          <a:prstGeom prst="line">
            <a:avLst/>
          </a:prstGeom>
          <a:noFill/>
          <a:ln w="38100">
            <a:solidFill>
              <a:srgbClr val="B40F3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70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709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709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70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7091">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7091">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7091">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7091">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7091">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7091">
                                            <p:txEl>
                                              <p:pRg st="9" end="9"/>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7091">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7091">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17091">
                                            <p:txEl>
                                              <p:pRg st="12" end="12"/>
                                            </p:txEl>
                                          </p:spTgt>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7" presetClass="entr" presetSubtype="10" fill="hold" grpId="0" nodeType="clickEffect">
                                  <p:stCondLst>
                                    <p:cond delay="0"/>
                                  </p:stCondLst>
                                  <p:childTnLst>
                                    <p:set>
                                      <p:cBhvr>
                                        <p:cTn id="40" dur="1" fill="hold">
                                          <p:stCondLst>
                                            <p:cond delay="0"/>
                                          </p:stCondLst>
                                        </p:cTn>
                                        <p:tgtEl>
                                          <p:spTgt spid="217093"/>
                                        </p:tgtEl>
                                        <p:attrNameLst>
                                          <p:attrName>style.visibility</p:attrName>
                                        </p:attrNameLst>
                                      </p:cBhvr>
                                      <p:to>
                                        <p:strVal val="visible"/>
                                      </p:to>
                                    </p:set>
                                    <p:anim calcmode="lin" valueType="num">
                                      <p:cBhvr>
                                        <p:cTn id="41" dur="500" fill="hold"/>
                                        <p:tgtEl>
                                          <p:spTgt spid="217093"/>
                                        </p:tgtEl>
                                        <p:attrNameLst>
                                          <p:attrName>ppt_w</p:attrName>
                                        </p:attrNameLst>
                                      </p:cBhvr>
                                      <p:tavLst>
                                        <p:tav tm="0">
                                          <p:val>
                                            <p:fltVal val="0"/>
                                          </p:val>
                                        </p:tav>
                                        <p:tav tm="100000">
                                          <p:val>
                                            <p:strVal val="#ppt_w"/>
                                          </p:val>
                                        </p:tav>
                                      </p:tavLst>
                                    </p:anim>
                                    <p:anim calcmode="lin" valueType="num">
                                      <p:cBhvr>
                                        <p:cTn id="42" dur="500" fill="hold"/>
                                        <p:tgtEl>
                                          <p:spTgt spid="217093"/>
                                        </p:tgtEl>
                                        <p:attrNameLst>
                                          <p:attrName>ppt_h</p:attrName>
                                        </p:attrNameLst>
                                      </p:cBhvr>
                                      <p:tavLst>
                                        <p:tav tm="0">
                                          <p:val>
                                            <p:strVal val="#ppt_h"/>
                                          </p:val>
                                        </p:tav>
                                        <p:tav tm="100000">
                                          <p:val>
                                            <p:strVal val="#ppt_h"/>
                                          </p:val>
                                        </p:tav>
                                      </p:tavLst>
                                    </p:anim>
                                  </p:childTnLst>
                                </p:cTn>
                              </p:par>
                            </p:childTnLst>
                          </p:cTn>
                        </p:par>
                        <p:par>
                          <p:cTn id="43" fill="hold" nodeType="afterGroup">
                            <p:stCondLst>
                              <p:cond delay="500"/>
                            </p:stCondLst>
                            <p:childTnLst>
                              <p:par>
                                <p:cTn id="44" presetID="2" presetClass="entr" presetSubtype="8" fill="hold" grpId="0" nodeType="afterEffect">
                                  <p:stCondLst>
                                    <p:cond delay="0"/>
                                  </p:stCondLst>
                                  <p:childTnLst>
                                    <p:set>
                                      <p:cBhvr>
                                        <p:cTn id="45" dur="1" fill="hold">
                                          <p:stCondLst>
                                            <p:cond delay="0"/>
                                          </p:stCondLst>
                                        </p:cTn>
                                        <p:tgtEl>
                                          <p:spTgt spid="217092"/>
                                        </p:tgtEl>
                                        <p:attrNameLst>
                                          <p:attrName>style.visibility</p:attrName>
                                        </p:attrNameLst>
                                      </p:cBhvr>
                                      <p:to>
                                        <p:strVal val="visible"/>
                                      </p:to>
                                    </p:set>
                                    <p:anim calcmode="lin" valueType="num">
                                      <p:cBhvr additive="base">
                                        <p:cTn id="46" dur="500" fill="hold"/>
                                        <p:tgtEl>
                                          <p:spTgt spid="217092"/>
                                        </p:tgtEl>
                                        <p:attrNameLst>
                                          <p:attrName>ppt_x</p:attrName>
                                        </p:attrNameLst>
                                      </p:cBhvr>
                                      <p:tavLst>
                                        <p:tav tm="0">
                                          <p:val>
                                            <p:strVal val="0-#ppt_w/2"/>
                                          </p:val>
                                        </p:tav>
                                        <p:tav tm="100000">
                                          <p:val>
                                            <p:strVal val="#ppt_x"/>
                                          </p:val>
                                        </p:tav>
                                      </p:tavLst>
                                    </p:anim>
                                    <p:anim calcmode="lin" valueType="num">
                                      <p:cBhvr additive="base">
                                        <p:cTn id="47" dur="500" fill="hold"/>
                                        <p:tgtEl>
                                          <p:spTgt spid="217092"/>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1000"/>
                            </p:stCondLst>
                            <p:childTnLst>
                              <p:par>
                                <p:cTn id="49" presetID="1" presetClass="entr" presetSubtype="0" fill="hold" grpId="0" nodeType="afterEffect">
                                  <p:stCondLst>
                                    <p:cond delay="0"/>
                                  </p:stCondLst>
                                  <p:childTnLst>
                                    <p:set>
                                      <p:cBhvr>
                                        <p:cTn id="50" dur="1" fill="hold">
                                          <p:stCondLst>
                                            <p:cond delay="0"/>
                                          </p:stCondLst>
                                        </p:cTn>
                                        <p:tgtEl>
                                          <p:spTgt spid="217091">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1" grpId="0" build="p"/>
      <p:bldP spid="217092" grpId="0" animBg="1"/>
      <p:bldP spid="21709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eaLnBrk="1" hangingPunct="1">
              <a:defRPr/>
            </a:pPr>
            <a:r>
              <a:rPr lang="sl-SI" dirty="0" smtClean="0"/>
              <a:t>Part 1: Moneta: </a:t>
            </a:r>
            <a:r>
              <a:rPr lang="sl-SI" dirty="0" err="1" smtClean="0"/>
              <a:t>the</a:t>
            </a:r>
            <a:r>
              <a:rPr lang="sl-SI" dirty="0" smtClean="0"/>
              <a:t> </a:t>
            </a:r>
            <a:r>
              <a:rPr lang="sl-SI" dirty="0" err="1" smtClean="0"/>
              <a:t>way</a:t>
            </a:r>
            <a:r>
              <a:rPr lang="sl-SI" dirty="0" smtClean="0"/>
              <a:t> </a:t>
            </a:r>
            <a:r>
              <a:rPr lang="sl-SI" dirty="0" err="1" smtClean="0"/>
              <a:t>we</a:t>
            </a:r>
            <a:r>
              <a:rPr lang="sl-SI" dirty="0" smtClean="0"/>
              <a:t> do it</a:t>
            </a:r>
          </a:p>
        </p:txBody>
      </p:sp>
      <p:sp>
        <p:nvSpPr>
          <p:cNvPr id="16387" name="Ograda vsebine 2"/>
          <p:cNvSpPr>
            <a:spLocks noGrp="1"/>
          </p:cNvSpPr>
          <p:nvPr>
            <p:ph idx="1"/>
          </p:nvPr>
        </p:nvSpPr>
        <p:spPr/>
        <p:txBody>
          <a:bodyPr/>
          <a:lstStyle/>
          <a:p>
            <a:pPr lvl="1" eaLnBrk="1" hangingPunct="1">
              <a:lnSpc>
                <a:spcPct val="130000"/>
              </a:lnSpc>
            </a:pPr>
            <a:r>
              <a:rPr lang="sl-SI" sz="2400" dirty="0" err="1" smtClean="0"/>
              <a:t>Business</a:t>
            </a:r>
            <a:r>
              <a:rPr lang="sl-SI" sz="2400" dirty="0" smtClean="0"/>
              <a:t> model</a:t>
            </a:r>
          </a:p>
          <a:p>
            <a:pPr lvl="1" eaLnBrk="1" hangingPunct="1">
              <a:lnSpc>
                <a:spcPct val="130000"/>
              </a:lnSpc>
            </a:pPr>
            <a:r>
              <a:rPr lang="sl-SI" sz="2400" dirty="0" err="1" smtClean="0"/>
              <a:t>Technology</a:t>
            </a:r>
            <a:endParaRPr lang="sl-SI" sz="2400" dirty="0" smtClean="0"/>
          </a:p>
          <a:p>
            <a:pPr eaLnBrk="1" hangingPunct="1"/>
            <a:endParaRPr lang="sl-SI" dirty="0" smtClean="0"/>
          </a:p>
        </p:txBody>
      </p:sp>
      <p:sp>
        <p:nvSpPr>
          <p:cNvPr id="16388" name="Ograda številke diapozitiva 3"/>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D8D53AE1-8BD6-4FDC-A2A3-CCC1446CB948}" type="slidenum">
              <a:rPr lang="en-US" sz="1000" smtClean="0"/>
              <a:pPr eaLnBrk="1" hangingPunct="1"/>
              <a:t>5</a:t>
            </a:fld>
            <a:r>
              <a:rPr lang="sl-SI" sz="1000" smtClean="0"/>
              <a:t> of 22</a:t>
            </a:r>
            <a:endParaRPr lang="en-US" sz="1000" smtClean="0"/>
          </a:p>
        </p:txBody>
      </p:sp>
      <p:pic>
        <p:nvPicPr>
          <p:cNvPr id="16389" name="Picture 2" descr="C:\Users\strajnarn\Desktop\PRODAJA MONETA\POSEBNE PONUDBE\poslovna rešitev leta 201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825" y="1773238"/>
            <a:ext cx="2941638"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Ograda številke diapozitiva 2"/>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ACBBCEC3-21B7-4A62-B02E-4F57C88EE7AA}" type="slidenum">
              <a:rPr lang="en-US" sz="1000" smtClean="0"/>
              <a:pPr eaLnBrk="1" hangingPunct="1"/>
              <a:t>6</a:t>
            </a:fld>
            <a:r>
              <a:rPr lang="sl-SI" sz="1000" smtClean="0"/>
              <a:t> of 22</a:t>
            </a:r>
            <a:endParaRPr lang="en-US" sz="1000" smtClean="0"/>
          </a:p>
        </p:txBody>
      </p:sp>
      <p:sp>
        <p:nvSpPr>
          <p:cNvPr id="17411" name="Slide Number Placeholder 3"/>
          <p:cNvSpPr txBox="1">
            <a:spLocks noGrp="1"/>
          </p:cNvSpPr>
          <p:nvPr/>
        </p:nvSpPr>
        <p:spPr bwMode="auto">
          <a:xfrm>
            <a:off x="6948488" y="6538913"/>
            <a:ext cx="21336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r" eaLnBrk="1" hangingPunct="1"/>
            <a:fld id="{9842A418-96BA-4F28-9F0C-2B62D4E31C8F}" type="slidenum">
              <a:rPr lang="en-US" sz="1000"/>
              <a:pPr algn="r" eaLnBrk="1" hangingPunct="1"/>
              <a:t>6</a:t>
            </a:fld>
            <a:endParaRPr lang="en-US" sz="1000"/>
          </a:p>
        </p:txBody>
      </p:sp>
      <p:sp>
        <p:nvSpPr>
          <p:cNvPr id="322562" name="Rectangle 2"/>
          <p:cNvSpPr>
            <a:spLocks noGrp="1" noChangeArrowheads="1"/>
          </p:cNvSpPr>
          <p:nvPr>
            <p:ph type="title" idx="4294967295"/>
          </p:nvPr>
        </p:nvSpPr>
        <p:spPr/>
        <p:txBody>
          <a:bodyPr/>
          <a:lstStyle/>
          <a:p>
            <a:pPr eaLnBrk="1" hangingPunct="1">
              <a:defRPr/>
            </a:pPr>
            <a:r>
              <a:rPr lang="en-GB" smtClean="0"/>
              <a:t>Moneta</a:t>
            </a:r>
            <a:r>
              <a:rPr lang="en-GB" sz="2400" smtClean="0"/>
              <a:t/>
            </a:r>
            <a:br>
              <a:rPr lang="en-GB" sz="2400" smtClean="0"/>
            </a:br>
            <a:r>
              <a:rPr lang="en-GB" sz="2400" smtClean="0"/>
              <a:t>The mobile payment brand in Slovenia</a:t>
            </a:r>
          </a:p>
        </p:txBody>
      </p:sp>
      <p:sp>
        <p:nvSpPr>
          <p:cNvPr id="17413" name="Text Box 3"/>
          <p:cNvSpPr txBox="1">
            <a:spLocks noChangeArrowheads="1"/>
          </p:cNvSpPr>
          <p:nvPr/>
        </p:nvSpPr>
        <p:spPr bwMode="auto">
          <a:xfrm>
            <a:off x="4140200" y="2852738"/>
            <a:ext cx="4464050"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r>
              <a:rPr lang="en-GB" sz="2800">
                <a:solidFill>
                  <a:srgbClr val="CC0000"/>
                </a:solidFill>
                <a:latin typeface="Tahoma" pitchFamily="34" charset="0"/>
                <a:sym typeface="Wingdings" pitchFamily="2" charset="2"/>
              </a:rPr>
              <a:t> </a:t>
            </a:r>
            <a:r>
              <a:rPr lang="en-GB" sz="2400">
                <a:solidFill>
                  <a:srgbClr val="787878"/>
                </a:solidFill>
                <a:latin typeface="Tahoma" pitchFamily="34" charset="0"/>
              </a:rPr>
              <a:t>Trademark</a:t>
            </a:r>
          </a:p>
          <a:p>
            <a:pPr eaLnBrk="1" hangingPunct="1"/>
            <a:r>
              <a:rPr lang="en-GB" sz="2800">
                <a:solidFill>
                  <a:srgbClr val="CC0000"/>
                </a:solidFill>
                <a:latin typeface="Tahoma" pitchFamily="34" charset="0"/>
                <a:sym typeface="Wingdings" pitchFamily="2" charset="2"/>
              </a:rPr>
              <a:t> </a:t>
            </a:r>
            <a:r>
              <a:rPr lang="en-GB" sz="2400">
                <a:solidFill>
                  <a:srgbClr val="787878"/>
                </a:solidFill>
                <a:latin typeface="Tahoma" pitchFamily="34" charset="0"/>
              </a:rPr>
              <a:t>System</a:t>
            </a:r>
            <a:r>
              <a:rPr lang="en-GB" sz="1800"/>
              <a:t> </a:t>
            </a:r>
            <a:r>
              <a:rPr lang="en-GB" sz="2000">
                <a:solidFill>
                  <a:srgbClr val="787878"/>
                </a:solidFill>
                <a:latin typeface="Tahoma" pitchFamily="34" charset="0"/>
              </a:rPr>
              <a:t>(business)</a:t>
            </a:r>
          </a:p>
          <a:p>
            <a:pPr eaLnBrk="1" hangingPunct="1"/>
            <a:r>
              <a:rPr lang="en-GB" sz="2800">
                <a:solidFill>
                  <a:srgbClr val="CC0000"/>
                </a:solidFill>
                <a:latin typeface="Tahoma" pitchFamily="34" charset="0"/>
                <a:sym typeface="Wingdings" pitchFamily="2" charset="2"/>
              </a:rPr>
              <a:t> </a:t>
            </a:r>
            <a:r>
              <a:rPr lang="en-GB" sz="2400">
                <a:solidFill>
                  <a:srgbClr val="787878"/>
                </a:solidFill>
                <a:latin typeface="Tahoma" pitchFamily="34" charset="0"/>
              </a:rPr>
              <a:t>Payment instrument </a:t>
            </a:r>
            <a:r>
              <a:rPr lang="en-GB" sz="2000">
                <a:solidFill>
                  <a:srgbClr val="787878"/>
                </a:solidFill>
                <a:latin typeface="Tahoma" pitchFamily="34" charset="0"/>
              </a:rPr>
              <a:t>(delayed</a:t>
            </a:r>
            <a:r>
              <a:rPr lang="en-GB" sz="2400">
                <a:solidFill>
                  <a:srgbClr val="787878"/>
                </a:solidFill>
                <a:latin typeface="Tahoma" pitchFamily="34" charset="0"/>
              </a:rPr>
              <a:t>)</a:t>
            </a:r>
          </a:p>
          <a:p>
            <a:pPr eaLnBrk="1" hangingPunct="1"/>
            <a:r>
              <a:rPr lang="en-GB" sz="2800">
                <a:solidFill>
                  <a:srgbClr val="CC0000"/>
                </a:solidFill>
                <a:latin typeface="Tahoma" pitchFamily="34" charset="0"/>
                <a:sym typeface="Wingdings" pitchFamily="2" charset="2"/>
              </a:rPr>
              <a:t> </a:t>
            </a:r>
            <a:r>
              <a:rPr lang="en-GB" sz="2400">
                <a:solidFill>
                  <a:srgbClr val="787878"/>
                </a:solidFill>
                <a:latin typeface="Tahoma" pitchFamily="34" charset="0"/>
              </a:rPr>
              <a:t>Services </a:t>
            </a:r>
            <a:r>
              <a:rPr lang="en-GB" sz="2000">
                <a:solidFill>
                  <a:srgbClr val="787878"/>
                </a:solidFill>
                <a:latin typeface="Tahoma" pitchFamily="34" charset="0"/>
              </a:rPr>
              <a:t>(issuing &amp; acquiring)</a:t>
            </a:r>
          </a:p>
          <a:p>
            <a:pPr eaLnBrk="1" hangingPunct="1"/>
            <a:r>
              <a:rPr lang="en-GB" sz="2800">
                <a:solidFill>
                  <a:srgbClr val="CC0000"/>
                </a:solidFill>
                <a:latin typeface="Tahoma" pitchFamily="34" charset="0"/>
                <a:sym typeface="Wingdings" pitchFamily="2" charset="2"/>
              </a:rPr>
              <a:t> </a:t>
            </a:r>
            <a:r>
              <a:rPr lang="en-GB" sz="2400">
                <a:solidFill>
                  <a:srgbClr val="787878"/>
                </a:solidFill>
                <a:latin typeface="Tahoma" pitchFamily="34" charset="0"/>
              </a:rPr>
              <a:t>Payment system </a:t>
            </a:r>
            <a:r>
              <a:rPr lang="en-GB" sz="2000">
                <a:solidFill>
                  <a:srgbClr val="787878"/>
                </a:solidFill>
                <a:latin typeface="Tahoma" pitchFamily="34" charset="0"/>
              </a:rPr>
              <a:t>(PSD)</a:t>
            </a:r>
          </a:p>
        </p:txBody>
      </p:sp>
      <p:pic>
        <p:nvPicPr>
          <p:cNvPr id="1741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2852738"/>
            <a:ext cx="2409825"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D9AF6734-1018-4C6A-BE9F-47C1714D940C}" type="slidenum">
              <a:rPr lang="en-US" sz="1000" smtClean="0"/>
              <a:pPr eaLnBrk="1" hangingPunct="1"/>
              <a:t>7</a:t>
            </a:fld>
            <a:endParaRPr lang="en-US" sz="1000" smtClean="0"/>
          </a:p>
        </p:txBody>
      </p:sp>
      <p:sp>
        <p:nvSpPr>
          <p:cNvPr id="322562" name="Rectangle 2"/>
          <p:cNvSpPr>
            <a:spLocks noGrp="1" noChangeArrowheads="1"/>
          </p:cNvSpPr>
          <p:nvPr>
            <p:ph type="title"/>
          </p:nvPr>
        </p:nvSpPr>
        <p:spPr/>
        <p:txBody>
          <a:bodyPr/>
          <a:lstStyle/>
          <a:p>
            <a:pPr eaLnBrk="1" hangingPunct="1">
              <a:defRPr/>
            </a:pPr>
            <a:r>
              <a:rPr lang="sl-SI" dirty="0" smtClean="0"/>
              <a:t>Moneta </a:t>
            </a:r>
            <a:r>
              <a:rPr lang="sl-SI" dirty="0" err="1" smtClean="0"/>
              <a:t>concept</a:t>
            </a:r>
            <a:r>
              <a:rPr lang="sl-SI" dirty="0" smtClean="0"/>
              <a:t>:</a:t>
            </a:r>
            <a:br>
              <a:rPr lang="sl-SI" dirty="0" smtClean="0"/>
            </a:br>
            <a:r>
              <a:rPr lang="sl-SI" dirty="0" smtClean="0"/>
              <a:t>Just </a:t>
            </a:r>
            <a:r>
              <a:rPr lang="sl-SI" dirty="0" err="1" smtClean="0"/>
              <a:t>another</a:t>
            </a:r>
            <a:r>
              <a:rPr lang="sl-SI" dirty="0" smtClean="0"/>
              <a:t> </a:t>
            </a:r>
            <a:r>
              <a:rPr lang="sl-SI" dirty="0" err="1" smtClean="0"/>
              <a:t>card</a:t>
            </a:r>
            <a:r>
              <a:rPr lang="sl-SI" dirty="0" smtClean="0"/>
              <a:t>. But </a:t>
            </a:r>
            <a:r>
              <a:rPr lang="sl-SI" dirty="0" err="1" smtClean="0"/>
              <a:t>for</a:t>
            </a:r>
            <a:r>
              <a:rPr lang="sl-SI" dirty="0" smtClean="0"/>
              <a:t> </a:t>
            </a:r>
            <a:r>
              <a:rPr lang="sl-SI" dirty="0" err="1" smtClean="0"/>
              <a:t>mobiles</a:t>
            </a:r>
            <a:r>
              <a:rPr lang="sl-SI" dirty="0" smtClean="0"/>
              <a:t> </a:t>
            </a:r>
            <a:r>
              <a:rPr lang="sl-SI" dirty="0" err="1" smtClean="0"/>
              <a:t>only</a:t>
            </a:r>
            <a:r>
              <a:rPr lang="sl-SI" dirty="0" smtClean="0"/>
              <a:t>. </a:t>
            </a:r>
            <a:r>
              <a:rPr lang="sl-SI" sz="2400" dirty="0" smtClean="0"/>
              <a:t/>
            </a:r>
            <a:br>
              <a:rPr lang="sl-SI" sz="2400" dirty="0" smtClean="0"/>
            </a:br>
            <a:endParaRPr lang="en-US" sz="2400" dirty="0" smtClean="0"/>
          </a:p>
        </p:txBody>
      </p:sp>
      <p:sp>
        <p:nvSpPr>
          <p:cNvPr id="8199" name="Pravokotnik 1"/>
          <p:cNvSpPr>
            <a:spLocks noChangeArrowheads="1"/>
          </p:cNvSpPr>
          <p:nvPr/>
        </p:nvSpPr>
        <p:spPr bwMode="auto">
          <a:xfrm>
            <a:off x="611188" y="1295400"/>
            <a:ext cx="194310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Wingdings" pitchFamily="2" charset="2"/>
              <a:buNone/>
            </a:pPr>
            <a:r>
              <a:rPr lang="en-US" sz="1400" b="1"/>
              <a:t>M</a:t>
            </a:r>
            <a:r>
              <a:rPr lang="sl-SI" sz="1400" b="1"/>
              <a:t>ission impossible?</a:t>
            </a:r>
          </a:p>
        </p:txBody>
      </p:sp>
      <p:sp>
        <p:nvSpPr>
          <p:cNvPr id="8200" name="Pravokotnik 9"/>
          <p:cNvSpPr>
            <a:spLocks noChangeArrowheads="1"/>
          </p:cNvSpPr>
          <p:nvPr/>
        </p:nvSpPr>
        <p:spPr bwMode="auto">
          <a:xfrm>
            <a:off x="4899025" y="3057525"/>
            <a:ext cx="179387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Wingdings" pitchFamily="2" charset="2"/>
              <a:buNone/>
            </a:pPr>
            <a:r>
              <a:rPr lang="sl-SI" sz="1400" b="1"/>
              <a:t>Just another card?</a:t>
            </a:r>
          </a:p>
        </p:txBody>
      </p:sp>
      <p:pic>
        <p:nvPicPr>
          <p:cNvPr id="18438" name="Slika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1775" y="1557338"/>
            <a:ext cx="4484688" cy="276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3" descr="Kartica_Activa_MC_mal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1325" y="3733800"/>
            <a:ext cx="1831975"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4" descr="Kartica_Activa_MC_zlata_mal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75" y="4295775"/>
            <a:ext cx="1831975"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5" descr="Kartica_Activa_MC_srebrna_mal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5443538"/>
            <a:ext cx="1833563"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2" name="Text Box 6"/>
          <p:cNvSpPr txBox="1">
            <a:spLocks noChangeArrowheads="1"/>
          </p:cNvSpPr>
          <p:nvPr/>
        </p:nvSpPr>
        <p:spPr bwMode="auto">
          <a:xfrm>
            <a:off x="4365625" y="4322763"/>
            <a:ext cx="630238" cy="1200150"/>
          </a:xfrm>
          <a:prstGeom prst="rect">
            <a:avLst/>
          </a:prstGeom>
          <a:noFill/>
          <a:ln>
            <a:noFill/>
          </a:ln>
          <a:effectLst>
            <a:outerShdw dist="35921" dir="2700000" algn="ctr" rotWithShape="0">
              <a:schemeClr val="folHlink"/>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r>
              <a:rPr lang="sl-SI" sz="7200">
                <a:solidFill>
                  <a:schemeClr val="tx2"/>
                </a:solidFill>
                <a:latin typeface="FranklinGotItcTDem" pitchFamily="34" charset="0"/>
              </a:rPr>
              <a:t>=</a:t>
            </a:r>
            <a:endParaRPr lang="en-US" sz="7200">
              <a:solidFill>
                <a:schemeClr val="tx2"/>
              </a:solidFill>
              <a:latin typeface="FranklinGotItcTDem" pitchFamily="34" charset="0"/>
            </a:endParaRPr>
          </a:p>
        </p:txBody>
      </p:sp>
      <p:pic>
        <p:nvPicPr>
          <p:cNvPr id="18443" name="Picture 7" descr="Image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01800" y="4027488"/>
            <a:ext cx="1501775"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8"/>
          <p:cNvGrpSpPr>
            <a:grpSpLocks/>
          </p:cNvGrpSpPr>
          <p:nvPr/>
        </p:nvGrpSpPr>
        <p:grpSpPr bwMode="auto">
          <a:xfrm>
            <a:off x="5878513" y="5408613"/>
            <a:ext cx="2027237" cy="1263650"/>
            <a:chOff x="3107" y="2523"/>
            <a:chExt cx="1453" cy="930"/>
          </a:xfrm>
        </p:grpSpPr>
        <p:sp>
          <p:nvSpPr>
            <p:cNvPr id="18452" name="AutoShape 9"/>
            <p:cNvSpPr>
              <a:spLocks noChangeArrowheads="1"/>
            </p:cNvSpPr>
            <p:nvPr/>
          </p:nvSpPr>
          <p:spPr bwMode="auto">
            <a:xfrm>
              <a:off x="3107" y="2523"/>
              <a:ext cx="1453" cy="930"/>
            </a:xfrm>
            <a:prstGeom prst="roundRect">
              <a:avLst>
                <a:gd name="adj" fmla="val 16667"/>
              </a:avLst>
            </a:prstGeom>
            <a:solidFill>
              <a:schemeClr val="bg1"/>
            </a:solidFill>
            <a:ln w="38100" cap="rnd">
              <a:solidFill>
                <a:schemeClr val="folHlink"/>
              </a:solidFill>
              <a:prstDash val="sysDot"/>
              <a:round/>
              <a:headEnd/>
              <a:tailEnd/>
            </a:ln>
            <a:effectLst/>
            <a:extLst>
              <a:ext uri="{AF507438-7753-43E0-B8FC-AC1667EBCBE1}">
                <a14:hiddenEffects xmlns:a14="http://schemas.microsoft.com/office/drawing/2010/main">
                  <a:effectLst>
                    <a:outerShdw dist="35921" dir="2700000" algn="ctr" rotWithShape="0">
                      <a:schemeClr val="folHlink"/>
                    </a:outerShdw>
                  </a:effectLst>
                </a14:hiddenEffects>
              </a:ext>
            </a:extLst>
          </p:spPr>
          <p:txBody>
            <a:bodyPr wrap="none" anchor="ctr"/>
            <a:lstStyle/>
            <a:p>
              <a:endParaRPr lang="sl-SI"/>
            </a:p>
          </p:txBody>
        </p:sp>
        <p:pic>
          <p:nvPicPr>
            <p:cNvPr id="18453" name="Picture 10" descr="Moneta_rgb 256"/>
            <p:cNvPicPr>
              <a:picLocks noChangeAspect="1" noChangeArrowheads="1"/>
            </p:cNvPicPr>
            <p:nvPr/>
          </p:nvPicPr>
          <p:blipFill>
            <a:blip r:embed="rId8" cstate="print">
              <a:extLst>
                <a:ext uri="{28A0092B-C50C-407E-A947-70E740481C1C}">
                  <a14:useLocalDpi xmlns:a14="http://schemas.microsoft.com/office/drawing/2010/main" val="0"/>
                </a:ext>
              </a:extLst>
            </a:blip>
            <a:srcRect l="16974" t="16528" r="16974" b="16528"/>
            <a:stretch>
              <a:fillRect/>
            </a:stretch>
          </p:blipFill>
          <p:spPr bwMode="auto">
            <a:xfrm>
              <a:off x="3959" y="2752"/>
              <a:ext cx="427" cy="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rnd">
                  <a:solidFill>
                    <a:schemeClr val="folHlink"/>
                  </a:solidFill>
                  <a:prstDash val="sysDot"/>
                  <a:miter lim="800000"/>
                  <a:headEnd/>
                  <a:tailEnd/>
                </a14:hiddenLine>
              </a:ext>
            </a:extLst>
          </p:spPr>
        </p:pic>
      </p:grpSp>
      <p:grpSp>
        <p:nvGrpSpPr>
          <p:cNvPr id="16" name="Group 11"/>
          <p:cNvGrpSpPr>
            <a:grpSpLocks/>
          </p:cNvGrpSpPr>
          <p:nvPr/>
        </p:nvGrpSpPr>
        <p:grpSpPr bwMode="auto">
          <a:xfrm>
            <a:off x="6381750" y="4292600"/>
            <a:ext cx="2027238" cy="1263650"/>
            <a:chOff x="3424" y="1933"/>
            <a:chExt cx="1453" cy="930"/>
          </a:xfrm>
        </p:grpSpPr>
        <p:sp>
          <p:nvSpPr>
            <p:cNvPr id="18450" name="AutoShape 12"/>
            <p:cNvSpPr>
              <a:spLocks noChangeArrowheads="1"/>
            </p:cNvSpPr>
            <p:nvPr/>
          </p:nvSpPr>
          <p:spPr bwMode="auto">
            <a:xfrm>
              <a:off x="3424" y="1933"/>
              <a:ext cx="1453" cy="930"/>
            </a:xfrm>
            <a:prstGeom prst="roundRect">
              <a:avLst>
                <a:gd name="adj" fmla="val 16667"/>
              </a:avLst>
            </a:prstGeom>
            <a:solidFill>
              <a:schemeClr val="bg1"/>
            </a:solidFill>
            <a:ln w="38100" cap="rnd">
              <a:solidFill>
                <a:schemeClr val="folHlink"/>
              </a:solidFill>
              <a:prstDash val="sysDot"/>
              <a:round/>
              <a:headEnd/>
              <a:tailEnd/>
            </a:ln>
            <a:effectLst/>
            <a:extLst>
              <a:ext uri="{AF507438-7753-43E0-B8FC-AC1667EBCBE1}">
                <a14:hiddenEffects xmlns:a14="http://schemas.microsoft.com/office/drawing/2010/main">
                  <a:effectLst>
                    <a:outerShdw dist="35921" dir="2700000" algn="ctr" rotWithShape="0">
                      <a:schemeClr val="folHlink"/>
                    </a:outerShdw>
                  </a:effectLst>
                </a14:hiddenEffects>
              </a:ext>
            </a:extLst>
          </p:spPr>
          <p:txBody>
            <a:bodyPr wrap="none" anchor="ctr"/>
            <a:lstStyle/>
            <a:p>
              <a:endParaRPr lang="sl-SI"/>
            </a:p>
          </p:txBody>
        </p:sp>
        <p:pic>
          <p:nvPicPr>
            <p:cNvPr id="18451" name="Picture 13" descr="Moneta_rgb 256"/>
            <p:cNvPicPr>
              <a:picLocks noChangeAspect="1" noChangeArrowheads="1"/>
            </p:cNvPicPr>
            <p:nvPr/>
          </p:nvPicPr>
          <p:blipFill>
            <a:blip r:embed="rId8" cstate="print">
              <a:extLst>
                <a:ext uri="{28A0092B-C50C-407E-A947-70E740481C1C}">
                  <a14:useLocalDpi xmlns:a14="http://schemas.microsoft.com/office/drawing/2010/main" val="0"/>
                </a:ext>
              </a:extLst>
            </a:blip>
            <a:srcRect l="16974" t="16528" r="16974" b="16528"/>
            <a:stretch>
              <a:fillRect/>
            </a:stretch>
          </p:blipFill>
          <p:spPr bwMode="auto">
            <a:xfrm>
              <a:off x="4276" y="2162"/>
              <a:ext cx="427" cy="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rnd">
                  <a:solidFill>
                    <a:schemeClr val="folHlink"/>
                  </a:solidFill>
                  <a:prstDash val="sysDot"/>
                  <a:miter lim="800000"/>
                  <a:headEnd/>
                  <a:tailEnd/>
                </a14:hiddenLine>
              </a:ext>
            </a:extLst>
          </p:spPr>
        </p:pic>
      </p:grpSp>
      <p:grpSp>
        <p:nvGrpSpPr>
          <p:cNvPr id="19" name="Group 14"/>
          <p:cNvGrpSpPr>
            <a:grpSpLocks/>
          </p:cNvGrpSpPr>
          <p:nvPr/>
        </p:nvGrpSpPr>
        <p:grpSpPr bwMode="auto">
          <a:xfrm>
            <a:off x="5445125" y="3716338"/>
            <a:ext cx="2027238" cy="1263650"/>
            <a:chOff x="3016" y="1525"/>
            <a:chExt cx="1452" cy="930"/>
          </a:xfrm>
        </p:grpSpPr>
        <p:sp>
          <p:nvSpPr>
            <p:cNvPr id="18448" name="AutoShape 15"/>
            <p:cNvSpPr>
              <a:spLocks noChangeArrowheads="1"/>
            </p:cNvSpPr>
            <p:nvPr/>
          </p:nvSpPr>
          <p:spPr bwMode="auto">
            <a:xfrm>
              <a:off x="3016" y="1525"/>
              <a:ext cx="1452" cy="930"/>
            </a:xfrm>
            <a:prstGeom prst="roundRect">
              <a:avLst>
                <a:gd name="adj" fmla="val 16667"/>
              </a:avLst>
            </a:prstGeom>
            <a:solidFill>
              <a:schemeClr val="bg1"/>
            </a:solidFill>
            <a:ln w="38100" cap="rnd">
              <a:solidFill>
                <a:schemeClr val="folHlink"/>
              </a:solidFill>
              <a:prstDash val="sysDot"/>
              <a:round/>
              <a:headEnd/>
              <a:tailEnd/>
            </a:ln>
            <a:effectLst/>
            <a:extLst>
              <a:ext uri="{AF507438-7753-43E0-B8FC-AC1667EBCBE1}">
                <a14:hiddenEffects xmlns:a14="http://schemas.microsoft.com/office/drawing/2010/main">
                  <a:effectLst>
                    <a:outerShdw dist="35921" dir="2700000" algn="ctr" rotWithShape="0">
                      <a:schemeClr val="folHlink"/>
                    </a:outerShdw>
                  </a:effectLst>
                </a14:hiddenEffects>
              </a:ext>
            </a:extLst>
          </p:spPr>
          <p:txBody>
            <a:bodyPr wrap="none" anchor="ctr"/>
            <a:lstStyle/>
            <a:p>
              <a:endParaRPr lang="sl-SI"/>
            </a:p>
          </p:txBody>
        </p:sp>
        <p:pic>
          <p:nvPicPr>
            <p:cNvPr id="18449" name="Picture 16" descr="Moneta_rgb 256"/>
            <p:cNvPicPr>
              <a:picLocks noChangeAspect="1" noChangeArrowheads="1"/>
            </p:cNvPicPr>
            <p:nvPr/>
          </p:nvPicPr>
          <p:blipFill>
            <a:blip r:embed="rId8" cstate="print">
              <a:extLst>
                <a:ext uri="{28A0092B-C50C-407E-A947-70E740481C1C}">
                  <a14:useLocalDpi xmlns:a14="http://schemas.microsoft.com/office/drawing/2010/main" val="0"/>
                </a:ext>
              </a:extLst>
            </a:blip>
            <a:srcRect l="16974" t="16528" r="16974" b="16528"/>
            <a:stretch>
              <a:fillRect/>
            </a:stretch>
          </p:blipFill>
          <p:spPr bwMode="auto">
            <a:xfrm>
              <a:off x="3867" y="1754"/>
              <a:ext cx="427" cy="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rnd">
                  <a:solidFill>
                    <a:schemeClr val="folHlink"/>
                  </a:solidFill>
                  <a:prstDash val="sysDot"/>
                  <a:miter lim="800000"/>
                  <a:headEnd/>
                  <a:tailEnd/>
                </a14:hiddenLine>
              </a:ext>
            </a:extLst>
          </p:spPr>
        </p:pic>
      </p:grpSp>
      <p:pic>
        <p:nvPicPr>
          <p:cNvPr id="18447" name="Picture 18" descr="Image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01800" y="4027488"/>
            <a:ext cx="1501775"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20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53"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nodeType="afterGroup">
                            <p:stCondLst>
                              <p:cond delay="500"/>
                            </p:stCondLst>
                            <p:childTnLst>
                              <p:par>
                                <p:cTn id="17" presetID="53"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nodeType="afterGroup">
                            <p:stCondLst>
                              <p:cond delay="1000"/>
                            </p:stCondLst>
                            <p:childTnLst>
                              <p:par>
                                <p:cTn id="23" presetID="53" presetClass="entr" presetSubtype="0"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9" grpId="0"/>
      <p:bldP spid="82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Ograda številke diapozitiva 4"/>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04E5FB7F-BB0C-483A-A14C-4E924B0D259D}" type="slidenum">
              <a:rPr lang="en-US" sz="1000" smtClean="0"/>
              <a:pPr eaLnBrk="1" hangingPunct="1"/>
              <a:t>8</a:t>
            </a:fld>
            <a:r>
              <a:rPr lang="sl-SI" sz="1000" smtClean="0"/>
              <a:t> of 22</a:t>
            </a:r>
            <a:endParaRPr lang="en-US" sz="1000" smtClean="0"/>
          </a:p>
        </p:txBody>
      </p:sp>
      <p:sp>
        <p:nvSpPr>
          <p:cNvPr id="199682" name="Rectangle 2"/>
          <p:cNvSpPr>
            <a:spLocks noGrp="1" noChangeArrowheads="1"/>
          </p:cNvSpPr>
          <p:nvPr>
            <p:ph type="title"/>
          </p:nvPr>
        </p:nvSpPr>
        <p:spPr/>
        <p:txBody>
          <a:bodyPr/>
          <a:lstStyle/>
          <a:p>
            <a:pPr eaLnBrk="1" hangingPunct="1">
              <a:defRPr/>
            </a:pPr>
            <a:r>
              <a:rPr lang="en-GB" smtClean="0"/>
              <a:t>Moneta features</a:t>
            </a:r>
          </a:p>
        </p:txBody>
      </p:sp>
      <p:sp>
        <p:nvSpPr>
          <p:cNvPr id="199683" name="Rectangle 3"/>
          <p:cNvSpPr>
            <a:spLocks noGrp="1" noChangeArrowheads="1"/>
          </p:cNvSpPr>
          <p:nvPr>
            <p:ph type="body" idx="1"/>
          </p:nvPr>
        </p:nvSpPr>
        <p:spPr/>
        <p:txBody>
          <a:bodyPr/>
          <a:lstStyle/>
          <a:p>
            <a:pPr eaLnBrk="1" hangingPunct="1">
              <a:lnSpc>
                <a:spcPct val="100000"/>
              </a:lnSpc>
            </a:pPr>
            <a:r>
              <a:rPr lang="en-GB" dirty="0" smtClean="0"/>
              <a:t>Available for </a:t>
            </a:r>
            <a:r>
              <a:rPr lang="en-GB" u="sng" dirty="0" smtClean="0"/>
              <a:t>all </a:t>
            </a:r>
            <a:r>
              <a:rPr lang="sl-SI" u="sng" dirty="0" err="1" smtClean="0"/>
              <a:t>types</a:t>
            </a:r>
            <a:r>
              <a:rPr lang="sl-SI" u="sng" dirty="0" smtClean="0"/>
              <a:t> </a:t>
            </a:r>
            <a:r>
              <a:rPr lang="sl-SI" u="sng" dirty="0" err="1" smtClean="0"/>
              <a:t>of</a:t>
            </a:r>
            <a:r>
              <a:rPr lang="sl-SI" u="sng" dirty="0" smtClean="0"/>
              <a:t> </a:t>
            </a:r>
            <a:r>
              <a:rPr lang="en-GB" u="sng" dirty="0" smtClean="0"/>
              <a:t>phones!</a:t>
            </a:r>
          </a:p>
          <a:p>
            <a:pPr lvl="1" eaLnBrk="1" hangingPunct="1">
              <a:lnSpc>
                <a:spcPct val="100000"/>
              </a:lnSpc>
            </a:pPr>
            <a:r>
              <a:rPr lang="en-GB" dirty="0" smtClean="0"/>
              <a:t>Based on generic mobile </a:t>
            </a:r>
            <a:r>
              <a:rPr lang="en-GB" dirty="0" err="1" smtClean="0"/>
              <a:t>comm</a:t>
            </a:r>
            <a:r>
              <a:rPr lang="en-GB" dirty="0" smtClean="0"/>
              <a:t> services (voice, USSD, SMS)</a:t>
            </a:r>
          </a:p>
          <a:p>
            <a:pPr lvl="1" eaLnBrk="1" hangingPunct="1">
              <a:lnSpc>
                <a:spcPct val="100000"/>
              </a:lnSpc>
            </a:pPr>
            <a:r>
              <a:rPr lang="sl-SI" dirty="0" smtClean="0"/>
              <a:t>No </a:t>
            </a:r>
            <a:r>
              <a:rPr lang="sl-SI" dirty="0" err="1" smtClean="0"/>
              <a:t>applicaton</a:t>
            </a:r>
            <a:r>
              <a:rPr lang="sl-SI" dirty="0" smtClean="0"/>
              <a:t> </a:t>
            </a:r>
            <a:r>
              <a:rPr lang="sl-SI" dirty="0" err="1" smtClean="0"/>
              <a:t>necessary</a:t>
            </a:r>
            <a:r>
              <a:rPr lang="sl-SI" dirty="0" smtClean="0"/>
              <a:t>!</a:t>
            </a:r>
            <a:endParaRPr lang="en-GB" dirty="0" smtClean="0"/>
          </a:p>
          <a:p>
            <a:pPr lvl="1" eaLnBrk="1" hangingPunct="1">
              <a:lnSpc>
                <a:spcPct val="100000"/>
              </a:lnSpc>
            </a:pPr>
            <a:r>
              <a:rPr lang="en-GB" dirty="0" smtClean="0"/>
              <a:t>Operator</a:t>
            </a:r>
            <a:r>
              <a:rPr lang="sl-SI" dirty="0" smtClean="0"/>
              <a:t>‘</a:t>
            </a:r>
            <a:r>
              <a:rPr lang="en-GB" dirty="0" smtClean="0"/>
              <a:t>s post-paid as default</a:t>
            </a:r>
          </a:p>
          <a:p>
            <a:pPr marL="457200" lvl="1" indent="0" eaLnBrk="1" hangingPunct="1">
              <a:lnSpc>
                <a:spcPct val="100000"/>
              </a:lnSpc>
              <a:buNone/>
            </a:pPr>
            <a:endParaRPr lang="sl-SI" dirty="0" smtClean="0"/>
          </a:p>
          <a:p>
            <a:pPr marL="457200" lvl="1" indent="0" eaLnBrk="1" hangingPunct="1">
              <a:lnSpc>
                <a:spcPct val="100000"/>
              </a:lnSpc>
              <a:buNone/>
            </a:pPr>
            <a:r>
              <a:rPr lang="en-GB" dirty="0" smtClean="0"/>
              <a:t/>
            </a:r>
            <a:br>
              <a:rPr lang="en-GB" dirty="0" smtClean="0"/>
            </a:br>
            <a:r>
              <a:rPr lang="en-GB" dirty="0" smtClean="0"/>
              <a:t>		</a:t>
            </a:r>
          </a:p>
          <a:p>
            <a:pPr eaLnBrk="1" hangingPunct="1">
              <a:lnSpc>
                <a:spcPct val="100000"/>
              </a:lnSpc>
            </a:pPr>
            <a:r>
              <a:rPr lang="en-GB" dirty="0" smtClean="0"/>
              <a:t>Security </a:t>
            </a:r>
          </a:p>
          <a:p>
            <a:pPr lvl="1" eaLnBrk="1" hangingPunct="1">
              <a:lnSpc>
                <a:spcPct val="100000"/>
              </a:lnSpc>
            </a:pPr>
            <a:r>
              <a:rPr lang="en-GB" dirty="0" smtClean="0"/>
              <a:t>What you have: SIM/MSISDN Identification &amp; (Weak) Authentication</a:t>
            </a:r>
          </a:p>
          <a:p>
            <a:pPr lvl="1" eaLnBrk="1" hangingPunct="1">
              <a:lnSpc>
                <a:spcPct val="100000"/>
              </a:lnSpc>
            </a:pPr>
            <a:r>
              <a:rPr lang="en-GB" dirty="0" smtClean="0"/>
              <a:t>What you know: PIN (Strong) Authentication</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9683">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9683">
                                            <p:txEl>
                                              <p:pRg st="5" end="5"/>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9683">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9683">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968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eaLnBrk="1" hangingPunct="1">
              <a:defRPr/>
            </a:pPr>
            <a:r>
              <a:rPr lang="en-GB" dirty="0" smtClean="0"/>
              <a:t>Traditional</a:t>
            </a:r>
            <a:r>
              <a:rPr lang="sl-SI" dirty="0" smtClean="0"/>
              <a:t> </a:t>
            </a:r>
            <a:r>
              <a:rPr lang="en-GB" dirty="0" smtClean="0"/>
              <a:t>&amp; mobile</a:t>
            </a:r>
            <a:r>
              <a:rPr lang="sl-SI" dirty="0" smtClean="0"/>
              <a:t> </a:t>
            </a:r>
            <a:r>
              <a:rPr lang="sl-SI" dirty="0" err="1" smtClean="0"/>
              <a:t>payment</a:t>
            </a:r>
            <a:r>
              <a:rPr lang="en-GB" dirty="0" smtClean="0"/>
              <a:t> business model</a:t>
            </a:r>
            <a:endParaRPr lang="sl-SI" dirty="0" smtClean="0"/>
          </a:p>
        </p:txBody>
      </p:sp>
      <p:sp>
        <p:nvSpPr>
          <p:cNvPr id="20483" name="Ograda številke diapozitiva 3"/>
          <p:cNvSpPr>
            <a:spLocks noGrp="1"/>
          </p:cNvSpPr>
          <p:nvPr>
            <p:ph type="sldNum" sz="quarter" idx="11"/>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433B0C97-9A3B-4483-BFE0-E817F0BE1EEF}" type="slidenum">
              <a:rPr lang="en-US" sz="1000" smtClean="0"/>
              <a:pPr eaLnBrk="1" hangingPunct="1"/>
              <a:t>9</a:t>
            </a:fld>
            <a:r>
              <a:rPr lang="sl-SI" sz="1000" smtClean="0"/>
              <a:t> of 22</a:t>
            </a:r>
            <a:endParaRPr lang="en-US" sz="1000" smtClean="0"/>
          </a:p>
        </p:txBody>
      </p:sp>
      <p:pic>
        <p:nvPicPr>
          <p:cNvPr id="20484" name="Picture 6" descr="http://moneta.si/img/02_shema_e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1557338"/>
            <a:ext cx="6985000" cy="464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rivzeti načrt">
  <a:themeElements>
    <a:clrScheme name="Privzeti nač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ivzeti načrt">
      <a:majorFont>
        <a:latin typeface="Calibri"/>
        <a:ea typeface=""/>
        <a:cs typeface=""/>
      </a:majorFont>
      <a:minorFont>
        <a:latin typeface="Calibri"/>
        <a:ea typeface=""/>
        <a:cs typeface=""/>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ivzeti nač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ivzeti načr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ivzeti načr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ivzeti načr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ivzeti načr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ivzeti načr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ivzeti načr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ivzeti načr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ivzeti načr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ivzeti načr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ivzeti načr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ivzeti načr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ova KBM - Mehurčki">
  <a:themeElements>
    <a:clrScheme name="1_Nova KBM - Mehurčk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Nova KBM - Mehurčki">
      <a:majorFont>
        <a:latin typeface="Arial"/>
        <a:ea typeface=""/>
        <a:cs typeface=""/>
      </a:majorFont>
      <a:minorFont>
        <a:latin typeface="Arial"/>
        <a:ea typeface=""/>
        <a:cs typeface=""/>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Nova KBM - Mehurčk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Nova KBM - Mehurčk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Nova KBM - Mehurčk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Nova KBM - Mehurčk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Nova KBM - Mehurčk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Nova KBM - Mehurčk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Nova KBM - Mehurčk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Nova KBM - Mehurčk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Nova KBM - Mehurčk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Nova KBM - Mehurčk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Nova KBM - Mehurčk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Nova KBM - Mehurčk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ova 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ova 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17093</TotalTime>
  <Words>1250</Words>
  <Application>Microsoft Office PowerPoint</Application>
  <PresentationFormat>Diaprojekcija na zaslonu (4:3)</PresentationFormat>
  <Paragraphs>212</Paragraphs>
  <Slides>18</Slides>
  <Notes>17</Notes>
  <HiddenSlides>0</HiddenSlides>
  <MMClips>0</MMClips>
  <ScaleCrop>false</ScaleCrop>
  <HeadingPairs>
    <vt:vector size="4" baseType="variant">
      <vt:variant>
        <vt:lpstr>Tema</vt:lpstr>
      </vt:variant>
      <vt:variant>
        <vt:i4>2</vt:i4>
      </vt:variant>
      <vt:variant>
        <vt:lpstr>Naslovi diapozitivov</vt:lpstr>
      </vt:variant>
      <vt:variant>
        <vt:i4>18</vt:i4>
      </vt:variant>
    </vt:vector>
  </HeadingPairs>
  <TitlesOfParts>
    <vt:vector size="20" baseType="lpstr">
      <vt:lpstr>Privzeti načrt</vt:lpstr>
      <vt:lpstr>1_Nova KBM - Mehurčki</vt:lpstr>
      <vt:lpstr>Moneta: The Slovenian mobile payment system</vt:lpstr>
      <vt:lpstr>Introduction Slovenia</vt:lpstr>
      <vt:lpstr>Introduction Country ranking in mobile payments</vt:lpstr>
      <vt:lpstr>Introduction Where are the opportunities?</vt:lpstr>
      <vt:lpstr>Part 1: Moneta: the way we do it</vt:lpstr>
      <vt:lpstr>Moneta The mobile payment brand in Slovenia</vt:lpstr>
      <vt:lpstr>Moneta concept: Just another card. But for mobiles only.  </vt:lpstr>
      <vt:lpstr>Moneta features</vt:lpstr>
      <vt:lpstr>Traditional &amp; mobile payment business model</vt:lpstr>
      <vt:lpstr>Moneta value chain</vt:lpstr>
      <vt:lpstr>Moneta, since 2001</vt:lpstr>
      <vt:lpstr>Moneta success stories</vt:lpstr>
      <vt:lpstr>Slovenian merchants with Moneta</vt:lpstr>
      <vt:lpstr>Moneta eTerminals Use case</vt:lpstr>
      <vt:lpstr>Part 2: Lessons learnt 1/2</vt:lpstr>
      <vt:lpstr>Lessons learnt 2/2</vt:lpstr>
      <vt:lpstr>Final thoughts</vt:lpstr>
      <vt:lpstr>Check us out…</vt:lpstr>
    </vt:vector>
  </TitlesOfParts>
  <Company>Nova KBM / M-Pay / Mobitel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Moneta &amp; PSD</dc:title>
  <dc:creator>Dean Korošec</dc:creator>
  <cp:lastModifiedBy>Gabrovšek Luka</cp:lastModifiedBy>
  <cp:revision>229</cp:revision>
  <cp:lastPrinted>2013-03-19T16:06:03Z</cp:lastPrinted>
  <dcterms:created xsi:type="dcterms:W3CDTF">2004-11-06T22:05:45Z</dcterms:created>
  <dcterms:modified xsi:type="dcterms:W3CDTF">2013-09-24T09:50:56Z</dcterms:modified>
</cp:coreProperties>
</file>